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4_BB0E22C3.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280" r:id="rId6"/>
    <p:sldId id="282" r:id="rId7"/>
    <p:sldId id="260" r:id="rId8"/>
    <p:sldId id="258" r:id="rId9"/>
    <p:sldId id="285" r:id="rId10"/>
    <p:sldId id="283" r:id="rId11"/>
    <p:sldId id="284" r:id="rId12"/>
    <p:sldId id="287" r:id="rId13"/>
    <p:sldId id="28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F6A4CC-CB73-D1D5-74F3-08797F4C54F5}" name="James Weber" initials="JW" userId="S::James.Weber@sfg20.co.uk::41974501-3bb5-43ae-abfe-336353cada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DBF"/>
    <a:srgbClr val="015C71"/>
    <a:srgbClr val="42A1AD"/>
    <a:srgbClr val="FFB800"/>
    <a:srgbClr val="F2F2F2"/>
    <a:srgbClr val="243135"/>
    <a:srgbClr val="005C71"/>
    <a:srgbClr val="FF7F00"/>
    <a:srgbClr val="5B6466"/>
    <a:srgbClr val="243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28058" autoAdjust="0"/>
  </p:normalViewPr>
  <p:slideViewPr>
    <p:cSldViewPr snapToGrid="0">
      <p:cViewPr varScale="1">
        <p:scale>
          <a:sx n="112" d="100"/>
          <a:sy n="112" d="100"/>
        </p:scale>
        <p:origin x="5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omments/modernComment_104_BB0E22C3.xml><?xml version="1.0" encoding="utf-8"?>
<p188:cmLst xmlns:a="http://schemas.openxmlformats.org/drawingml/2006/main" xmlns:r="http://schemas.openxmlformats.org/officeDocument/2006/relationships" xmlns:p188="http://schemas.microsoft.com/office/powerpoint/2018/8/main">
  <p188:cm id="{D1B1449E-A784-4AB0-B660-1E84720424FE}" authorId="{79F6A4CC-CB73-D1D5-74F3-08797F4C54F5}" created="2025-02-26T15:07:53.677">
    <pc:sldMkLst xmlns:pc="http://schemas.microsoft.com/office/powerpoint/2013/main/command">
      <pc:docMk/>
      <pc:sldMk cId="3138265795" sldId="260"/>
    </pc:sldMkLst>
    <p188:txBody>
      <a:bodyPr/>
      <a:lstStyle/>
      <a:p>
        <a:r>
          <a:rPr lang="en-GB"/>
          <a:t>Continuous throughout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E2E86-0334-4E3C-876C-C08821F7D774}" type="datetimeFigureOut">
              <a:rPr lang="en-GB" smtClean="0"/>
              <a:t>18/03/2025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C5873-26B6-4A6A-BDB5-D6B1A2BC5DA4}" type="slidenum">
              <a:rPr lang="en-GB" smtClean="0"/>
              <a:t>‹#›</a:t>
            </a:fld>
            <a:endParaRPr lang="en-GB"/>
          </a:p>
        </p:txBody>
      </p:sp>
    </p:spTree>
    <p:extLst>
      <p:ext uri="{BB962C8B-B14F-4D97-AF65-F5344CB8AC3E}">
        <p14:creationId xmlns:p14="http://schemas.microsoft.com/office/powerpoint/2010/main" val="1898892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everyone, thanks for joining us today to learn how to create or fix a built asset register.</a:t>
            </a:r>
          </a:p>
          <a:p>
            <a:endParaRPr lang="en-GB" dirty="0"/>
          </a:p>
          <a:p>
            <a:r>
              <a:rPr lang="en-GB" dirty="0"/>
              <a:t>My name is James Weber, and I work in the marketing team at SFG20. </a:t>
            </a:r>
            <a:endParaRPr lang="en-GB" dirty="0">
              <a:ea typeface="Calibri"/>
              <a:cs typeface="Calibri"/>
            </a:endParaRPr>
          </a:p>
          <a:p>
            <a:endParaRPr lang="en-GB" dirty="0"/>
          </a:p>
          <a:p>
            <a:r>
              <a:rPr lang="en-GB" dirty="0"/>
              <a:t>I’m joined today by SFG20 Expert Davy Clark, who will be helping us understand how to create or fix a Built Asset register.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Davy works in the Professional services team at SFG20, helping our clients understand, correct and work with their asset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Calibri"/>
              <a:cs typeface="Calibri"/>
            </a:endParaRPr>
          </a:p>
          <a:p>
            <a:r>
              <a:rPr lang="en-GB" dirty="0"/>
              <a:t>So the structure of this webinar is as follows:</a:t>
            </a:r>
          </a:p>
          <a:p>
            <a:endParaRPr lang="en-GB" dirty="0"/>
          </a:p>
          <a:p>
            <a:r>
              <a:rPr lang="en-GB" dirty="0"/>
              <a:t>First we will talk you through how to create or fix an asset register, then Davy’s going to give you a practical demonstration of what an asset register looks like and how it works.</a:t>
            </a:r>
          </a:p>
          <a:p>
            <a:endParaRPr lang="en-GB" dirty="0"/>
          </a:p>
          <a:p>
            <a:r>
              <a:rPr lang="en-GB" dirty="0"/>
              <a:t>We’ll also have a Q+A at the end of this session, so feel free to put questions in the Q&amp;A tab as we go, you can see it on the bottom of your screen. </a:t>
            </a:r>
          </a:p>
          <a:p>
            <a:endParaRPr lang="en-GB" dirty="0"/>
          </a:p>
          <a:p>
            <a:r>
              <a:rPr lang="en-GB" dirty="0"/>
              <a:t>If there are any questions we don’t have time to answer, you’ll receive a response by email.</a:t>
            </a:r>
          </a:p>
          <a:p>
            <a:endParaRPr lang="en-GB" dirty="0"/>
          </a:p>
          <a:p>
            <a:r>
              <a:rPr lang="en-GB" dirty="0"/>
              <a:t>The webinar is being recorded, so if there is any information you like to go back and rewatch, you will be able to.</a:t>
            </a:r>
          </a:p>
          <a:p>
            <a:endParaRPr lang="en-GB" dirty="0"/>
          </a:p>
        </p:txBody>
      </p:sp>
      <p:sp>
        <p:nvSpPr>
          <p:cNvPr id="4" name="Slide Number Placeholder 3"/>
          <p:cNvSpPr>
            <a:spLocks noGrp="1"/>
          </p:cNvSpPr>
          <p:nvPr>
            <p:ph type="sldNum" sz="quarter" idx="5"/>
          </p:nvPr>
        </p:nvSpPr>
        <p:spPr/>
        <p:txBody>
          <a:bodyPr/>
          <a:lstStyle/>
          <a:p>
            <a:fld id="{0A1C5873-26B6-4A6A-BDB5-D6B1A2BC5DA4}" type="slidenum">
              <a:rPr lang="en-GB" smtClean="0"/>
              <a:t>1</a:t>
            </a:fld>
            <a:endParaRPr lang="en-GB"/>
          </a:p>
        </p:txBody>
      </p:sp>
    </p:spTree>
    <p:extLst>
      <p:ext uri="{BB962C8B-B14F-4D97-AF65-F5344CB8AC3E}">
        <p14:creationId xmlns:p14="http://schemas.microsoft.com/office/powerpoint/2010/main" val="3816325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06374-3A01-9F4D-E6E6-8F55E9206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DC14E-F247-9FAC-709B-56D1B69A3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320C1-D745-7105-C432-5B62EE4C77B8}"/>
              </a:ext>
            </a:extLst>
          </p:cNvPr>
          <p:cNvSpPr>
            <a:spLocks noGrp="1"/>
          </p:cNvSpPr>
          <p:nvPr>
            <p:ph type="body" idx="1"/>
          </p:nvPr>
        </p:nvSpPr>
        <p:spPr/>
        <p:txBody>
          <a:bodyPr/>
          <a:lstStyle/>
          <a:p>
            <a:r>
              <a:rPr lang="en-GB" dirty="0"/>
              <a:t>JAMES</a:t>
            </a:r>
          </a:p>
          <a:p>
            <a:endParaRPr lang="en-GB" dirty="0"/>
          </a:p>
          <a:p>
            <a:r>
              <a:rPr lang="en-GB" dirty="0"/>
              <a:t>Thanks for that Davy, now before we move onto the Q &amp; A there’s something I need to address.</a:t>
            </a:r>
          </a:p>
          <a:p>
            <a:endParaRPr lang="en-GB" dirty="0"/>
          </a:p>
          <a:p>
            <a:r>
              <a:rPr lang="en-GB" dirty="0"/>
              <a:t>I won’t lie, building or fixing an Asset Register, is no small task. </a:t>
            </a:r>
          </a:p>
          <a:p>
            <a:endParaRPr lang="en-GB" dirty="0"/>
          </a:p>
          <a:p>
            <a:r>
              <a:rPr lang="en-GB" dirty="0"/>
              <a:t>It might be feasible for those of you with smaller estates, but if you have thousands or tens of thousands of assets, its going to be a tough ask.</a:t>
            </a:r>
          </a:p>
          <a:p>
            <a:endParaRPr lang="en-GB" dirty="0"/>
          </a:p>
          <a:p>
            <a:r>
              <a:rPr lang="en-GB" dirty="0"/>
              <a:t>So yes, if you’ve sat through this thinking, “oh my goodness, how am I ever supposed to do this”, don’t worry, we can help you.</a:t>
            </a:r>
          </a:p>
          <a:p>
            <a:endParaRPr lang="en-GB" dirty="0"/>
          </a:p>
          <a:p>
            <a:r>
              <a:rPr lang="en-GB" dirty="0"/>
              <a:t>Davy and other members of the Professional Services team can help you make sense of your asset information, as well as help you improve an asset register if you have existing data.</a:t>
            </a:r>
          </a:p>
          <a:p>
            <a:endParaRPr lang="en-GB" dirty="0"/>
          </a:p>
          <a:p>
            <a:r>
              <a:rPr lang="en-GB" dirty="0"/>
              <a:t>The other big advantage of working with SFG20s professional services team directly is that once we’ve helped you to improve your asset data we can help you assimilate that data into Facilities-</a:t>
            </a:r>
            <a:r>
              <a:rPr lang="en-GB" dirty="0" err="1"/>
              <a:t>iQ</a:t>
            </a:r>
            <a:r>
              <a:rPr lang="en-GB" dirty="0"/>
              <a:t>.</a:t>
            </a:r>
          </a:p>
          <a:p>
            <a:endParaRPr lang="en-GB" dirty="0"/>
          </a:p>
          <a:p>
            <a:r>
              <a:rPr lang="en-GB" dirty="0"/>
              <a:t>Facilities-</a:t>
            </a:r>
            <a:r>
              <a:rPr lang="en-GB" dirty="0" err="1"/>
              <a:t>iQ</a:t>
            </a:r>
            <a:r>
              <a:rPr lang="en-GB" dirty="0"/>
              <a:t> is SFG20’s software solution, and it’s how you access the SFG20 standard.</a:t>
            </a:r>
          </a:p>
          <a:p>
            <a:endParaRPr lang="en-GB" dirty="0"/>
          </a:p>
          <a:p>
            <a:r>
              <a:rPr lang="en-GB" dirty="0"/>
              <a:t>This means that by working with us directly, not only will you get a workable Asset Register, but also a workable maintenance strategy. </a:t>
            </a:r>
          </a:p>
          <a:p>
            <a:endParaRPr lang="en-GB" dirty="0"/>
          </a:p>
          <a:p>
            <a:r>
              <a:rPr lang="en-GB" dirty="0"/>
              <a:t>You’ll get asset specific PPM that you can schedule yourself or schedule in your CAFM via our integration.</a:t>
            </a:r>
          </a:p>
          <a:p>
            <a:endParaRPr lang="en-GB" dirty="0"/>
          </a:p>
          <a:p>
            <a:r>
              <a:rPr lang="en-GB" dirty="0"/>
              <a:t>Having access to this information allows you to easily create precise specifications for tender or rapidly mobilise contracts, a major competitive advantage when creating or bidding on a Tender. </a:t>
            </a:r>
          </a:p>
          <a:p>
            <a:endParaRPr lang="en-GB" dirty="0"/>
          </a:p>
          <a:p>
            <a:r>
              <a:rPr lang="en-GB" dirty="0"/>
              <a:t>Now as I mentioned previously, access to SFG20 does secure and save a lot of time and money.</a:t>
            </a:r>
          </a:p>
          <a:p>
            <a:endParaRPr lang="en-GB" dirty="0"/>
          </a:p>
          <a:p>
            <a:r>
              <a:rPr lang="en-GB" dirty="0"/>
              <a:t>This is because the SFG20 standard helps you maximise asset lifespan, minimise repair costs, hit energy saving targets and reduce CO2 emissions. </a:t>
            </a:r>
          </a:p>
          <a:p>
            <a:endParaRPr lang="en-GB" dirty="0"/>
          </a:p>
          <a:p>
            <a:r>
              <a:rPr lang="en-GB" dirty="0"/>
              <a:t>It can easily save you hundreds of man hours per year in PPM creation and compliance benchmarking.</a:t>
            </a:r>
          </a:p>
          <a:p>
            <a:endParaRPr lang="en-GB" dirty="0"/>
          </a:p>
          <a:p>
            <a:r>
              <a:rPr lang="en-GB" dirty="0"/>
              <a:t>It can help you forecast task timings and headcount requirements, reduce unplanned downtime and much more.</a:t>
            </a:r>
          </a:p>
          <a:p>
            <a:endParaRPr lang="en-GB" dirty="0"/>
          </a:p>
          <a:p>
            <a:r>
              <a:rPr lang="en-GB" dirty="0"/>
              <a:t>All this saves you a ton of money, I’ve heard as much as £2m from an NHS client.</a:t>
            </a:r>
          </a:p>
          <a:p>
            <a:endParaRPr lang="en-GB" dirty="0"/>
          </a:p>
          <a:p>
            <a:r>
              <a:rPr lang="en-GB" dirty="0"/>
              <a:t>I actually had a customer from Saudi Arabia tell me last week that they wouldn’t even use SFG20 if it didn’t provide such good return on investment, because in Saudi Arabia, they aren’t held to the same compliance standards as the UK.</a:t>
            </a:r>
          </a:p>
          <a:p>
            <a:endParaRPr lang="en-GB" dirty="0"/>
          </a:p>
          <a:p>
            <a:r>
              <a:rPr lang="en-GB" dirty="0"/>
              <a:t>I also had a customer tell me that the standard is incredibly useful in the public sector, because it helps you to secure maintenance revenue. </a:t>
            </a:r>
          </a:p>
          <a:p>
            <a:endParaRPr lang="en-GB" dirty="0"/>
          </a:p>
          <a:p>
            <a:r>
              <a:rPr lang="en-GB" dirty="0"/>
              <a:t>They were able to secure an additional £1 million to their budget by using the SFG20 standard to justify what they were legally required to maintain.</a:t>
            </a:r>
          </a:p>
          <a:p>
            <a:endParaRPr lang="en-GB" dirty="0"/>
          </a:p>
          <a:p>
            <a:r>
              <a:rPr lang="en-GB" dirty="0"/>
              <a:t>So, if any of that sounds good to you, please vote in the following poll, and you’ll be contacted by an SFG20 expert accordingly  </a:t>
            </a:r>
          </a:p>
          <a:p>
            <a:endParaRPr lang="en-GB" dirty="0"/>
          </a:p>
          <a:p>
            <a:r>
              <a:rPr lang="en-GB" dirty="0"/>
              <a:t>[POLL]</a:t>
            </a:r>
          </a:p>
          <a:p>
            <a:endParaRPr lang="en-GB" dirty="0"/>
          </a:p>
          <a:p>
            <a:r>
              <a:rPr lang="en-GB" dirty="0"/>
              <a:t>If you would like to consult with us about your asset data and learn more about how SFG20 can benefit you, please select the first option.</a:t>
            </a:r>
          </a:p>
          <a:p>
            <a:endParaRPr lang="en-GB" dirty="0"/>
          </a:p>
          <a:p>
            <a:r>
              <a:rPr lang="en-GB" dirty="0"/>
              <a:t>If you only want help with fixing your asset data, vote for option 2.</a:t>
            </a:r>
          </a:p>
          <a:p>
            <a:endParaRPr lang="en-GB" dirty="0"/>
          </a:p>
          <a:p>
            <a:r>
              <a:rPr lang="en-GB" dirty="0"/>
              <a:t>If you just want to learn more about SFG20 it’s option 3. </a:t>
            </a:r>
          </a:p>
          <a:p>
            <a:endParaRPr lang="en-GB" dirty="0"/>
          </a:p>
          <a:p>
            <a:r>
              <a:rPr lang="en-GB" dirty="0"/>
              <a:t>I’ll give you all 30 seconds to vote on that and then we will move on to the </a:t>
            </a:r>
            <a:r>
              <a:rPr lang="en-GB" dirty="0" err="1"/>
              <a:t>q+a</a:t>
            </a:r>
            <a:r>
              <a:rPr lang="en-GB" dirty="0"/>
              <a:t>.</a:t>
            </a:r>
          </a:p>
          <a:p>
            <a:endParaRPr lang="en-GB" dirty="0"/>
          </a:p>
          <a:p>
            <a:r>
              <a:rPr lang="en-GB" dirty="0"/>
              <a:t>I’m also going to leave this poll open in case any of you change your mind during the Q+A</a:t>
            </a:r>
          </a:p>
          <a:p>
            <a:endParaRPr lang="en-GB" dirty="0"/>
          </a:p>
          <a:p>
            <a:r>
              <a:rPr lang="en-GB" dirty="0"/>
              <a:t>Alright so lets get into the Q+ A…</a:t>
            </a:r>
          </a:p>
          <a:p>
            <a:endParaRPr lang="en-GB" dirty="0"/>
          </a:p>
          <a:p>
            <a:endParaRPr lang="en-GB" dirty="0"/>
          </a:p>
          <a:p>
            <a:r>
              <a:rPr lang="en-GB" dirty="0"/>
              <a:t>Ok that will do it for the Q+A,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will leave the webinar going for another 5 minutes, so if you have any more questions, please leave them in Q &amp; A and we will get them answered.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poll will stay open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 you everyone for coming and I hope you found that helpful!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9CB61AC6-DA1D-BF81-E783-76C00D4B3951}"/>
              </a:ext>
            </a:extLst>
          </p:cNvPr>
          <p:cNvSpPr>
            <a:spLocks noGrp="1"/>
          </p:cNvSpPr>
          <p:nvPr>
            <p:ph type="sldNum" sz="quarter" idx="5"/>
          </p:nvPr>
        </p:nvSpPr>
        <p:spPr/>
        <p:txBody>
          <a:bodyPr/>
          <a:lstStyle/>
          <a:p>
            <a:fld id="{0A1C5873-26B6-4A6A-BDB5-D6B1A2BC5DA4}" type="slidenum">
              <a:rPr lang="en-GB" smtClean="0"/>
              <a:t>10</a:t>
            </a:fld>
            <a:endParaRPr lang="en-GB"/>
          </a:p>
        </p:txBody>
      </p:sp>
    </p:spTree>
    <p:extLst>
      <p:ext uri="{BB962C8B-B14F-4D97-AF65-F5344CB8AC3E}">
        <p14:creationId xmlns:p14="http://schemas.microsoft.com/office/powerpoint/2010/main" val="3969802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B991A-1BBA-1F96-3EDA-E786F19F6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CA75A-796D-7B65-64CC-0F3FD49ED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2F5C8-2E79-93A8-845D-6A0ED0EF5DDF}"/>
              </a:ext>
            </a:extLst>
          </p:cNvPr>
          <p:cNvSpPr>
            <a:spLocks noGrp="1"/>
          </p:cNvSpPr>
          <p:nvPr>
            <p:ph type="body" idx="1"/>
          </p:nvPr>
        </p:nvSpPr>
        <p:spPr/>
        <p:txBody>
          <a:bodyPr/>
          <a:lstStyle/>
          <a:p>
            <a:pPr marL="0" indent="0">
              <a:buNone/>
            </a:pPr>
            <a:r>
              <a:rPr lang="en-GB"/>
              <a:t>So, firstly, What is a Built Asset Register?</a:t>
            </a:r>
            <a:endParaRPr lang="en-GB" sz="1200">
              <a:latin typeface="Urbanist" panose="020B0A0404020000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42D38"/>
              </a:solidFill>
              <a:effectLst/>
              <a:latin typeface="Urbanist" panose="020B0A0404020000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42D38"/>
                </a:solidFill>
                <a:effectLst/>
                <a:latin typeface="Urbanist" panose="020B0A04040200000203" pitchFamily="34" charset="0"/>
              </a:rPr>
              <a:t>A built asset register provides a complete record of all assets within a building.  </a:t>
            </a:r>
          </a:p>
          <a:p>
            <a:pPr marL="0" indent="0">
              <a:buNone/>
            </a:pPr>
            <a:endParaRPr lang="en-GB" sz="1200">
              <a:latin typeface="Urbanist" panose="020B0A04040200000203" pitchFamily="34" charset="0"/>
            </a:endParaRPr>
          </a:p>
          <a:p>
            <a:pPr marL="0" indent="0">
              <a:buNone/>
            </a:pPr>
            <a:r>
              <a:rPr lang="en-US" sz="1200">
                <a:latin typeface="Urbanist Medium"/>
              </a:rPr>
              <a:t>It can take many forms, it can be held within a Facilities Management Software System, often in </a:t>
            </a:r>
            <a:r>
              <a:rPr lang="en-US" sz="1200" err="1">
                <a:latin typeface="Urbanist Medium"/>
              </a:rPr>
              <a:t>COBie</a:t>
            </a:r>
            <a:r>
              <a:rPr lang="en-US" sz="1200">
                <a:latin typeface="Urbanist Medium"/>
              </a:rPr>
              <a:t> or MS Excel file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42D38"/>
              </a:solidFill>
              <a:effectLst/>
              <a:latin typeface="Urbanist" panose="020B0A0404020000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042D38"/>
                </a:solidFill>
                <a:latin typeface="Urbanist"/>
              </a:rPr>
              <a:t>Built</a:t>
            </a:r>
            <a:r>
              <a:rPr lang="en-GB" b="0" i="0">
                <a:solidFill>
                  <a:srgbClr val="042D38"/>
                </a:solidFill>
                <a:effectLst/>
                <a:latin typeface="Urbanist"/>
              </a:rPr>
              <a:t> asset registers typically form part of a building owner’s manual or an operation and maintenance (O&amp;M) manual.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42D38"/>
              </a:solidFill>
              <a:effectLst/>
              <a:latin typeface="Urbanist" panose="020B0A0404020000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42D38"/>
                </a:solidFill>
                <a:effectLst/>
                <a:latin typeface="Urbanist" panose="020B0A04040200000203" pitchFamily="34" charset="0"/>
              </a:rPr>
              <a:t>There is no statutory requirement for this manual, but it should form a legal obligation within the contracts to construct the building.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42D38"/>
              </a:solidFill>
              <a:effectLst/>
              <a:latin typeface="Urbanist" panose="020B0A0404020000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42D38"/>
                </a:solidFill>
                <a:effectLst/>
                <a:latin typeface="Urbanist" panose="020B0A04040200000203" pitchFamily="34" charset="0"/>
              </a:rPr>
              <a:t>Ideally, the Asset Register is passed across to the Operations and Maintenance team after handover by the building owner, but this does not always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42D38"/>
              </a:solidFill>
              <a:effectLst/>
              <a:latin typeface="Urbanist" panose="020B0A0404020000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42D38"/>
                </a:solidFill>
                <a:effectLst/>
                <a:latin typeface="Urbanist" panose="020B0A04040200000203" pitchFamily="34" charset="0"/>
              </a:rPr>
              <a:t>Which leads to the reason we are all here today… </a:t>
            </a:r>
            <a:r>
              <a:rPr lang="en-GB" b="0" i="0">
                <a:solidFill>
                  <a:srgbClr val="042D38"/>
                </a:solidFill>
                <a:effectLst/>
                <a:latin typeface="Urbanist" panose="020B0A04040200000203" pitchFamily="34" charset="0"/>
                <a:sym typeface="Wingdings" panose="05000000000000000000" pitchFamily="2" charset="2"/>
              </a:rPr>
              <a:t></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Urbanist" panose="020B0A04040200000203" pitchFamily="34" charset="0"/>
            </a:endParaRPr>
          </a:p>
        </p:txBody>
      </p:sp>
      <p:sp>
        <p:nvSpPr>
          <p:cNvPr id="4" name="Slide Number Placeholder 3">
            <a:extLst>
              <a:ext uri="{FF2B5EF4-FFF2-40B4-BE49-F238E27FC236}">
                <a16:creationId xmlns:a16="http://schemas.microsoft.com/office/drawing/2014/main" id="{92C9B16A-5BC1-350C-9284-CD4476B8D3C8}"/>
              </a:ext>
            </a:extLst>
          </p:cNvPr>
          <p:cNvSpPr>
            <a:spLocks noGrp="1"/>
          </p:cNvSpPr>
          <p:nvPr>
            <p:ph type="sldNum" sz="quarter" idx="5"/>
          </p:nvPr>
        </p:nvSpPr>
        <p:spPr/>
        <p:txBody>
          <a:bodyPr/>
          <a:lstStyle/>
          <a:p>
            <a:fld id="{0A1C5873-26B6-4A6A-BDB5-D6B1A2BC5DA4}" type="slidenum">
              <a:rPr lang="en-GB" smtClean="0"/>
              <a:t>2</a:t>
            </a:fld>
            <a:endParaRPr lang="en-GB"/>
          </a:p>
        </p:txBody>
      </p:sp>
    </p:spTree>
    <p:extLst>
      <p:ext uri="{BB962C8B-B14F-4D97-AF65-F5344CB8AC3E}">
        <p14:creationId xmlns:p14="http://schemas.microsoft.com/office/powerpoint/2010/main" val="79140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BEA10-967B-EAFE-A928-82B7A9E80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EC634-D555-6A26-9392-054BBC2E6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8EF3E-39AA-BD78-918D-C155B2E2A2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Most asset data is incomplete, much of it is missing.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Whether it’s lost during the handover process, passed across ineffectively or just filed away somewhere and forgotten, the result is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Generally, an Asset Register that’s 80% complete is considered good in Facilities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makes working with Asset Registers frustrating at best and impossible at worst.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fact, 93% of FM professionals admitted they had had a frustrating experience working with Asset Registers at a recent SFG20 poll.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what are the consequences of poor asset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Put simply: poor asset data makes it hard to maintain your assets.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Lack of asset data could affect you in a variety of ways, but here are a few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might struggle to understand what assets you have, where they might be located or how old they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Just these 3 examples are critical to how you would structure and carry out a maintenance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can’t maintain your assets, you are exposing yourself to serious legal, commercial, and contractual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risks can result in serious repercussions that can and do land individuals in court, prison, expose companies to regulatory fines, and damage reputations.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even if we just set aside the risk for a moment, think about the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you may be aware, the cost of maintenance across the course of a building's working lifespan is far higher than the initial cost of construction.</a:t>
            </a:r>
            <a:endParaRPr lang="en-GB"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are maintaining assets ineffectively or not at all because you don’t have good asset data, you are setting yourself up for major long-term costs and operational downtime.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costs are incurred where assets require repair or replacement more frequently.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Inefficient assets often consume more energy as well, making it harder for you to reduce your carbon footprint and meet your energy saving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82BB0751-5FD0-A7A1-8FA2-6C55CC1A1123}"/>
              </a:ext>
            </a:extLst>
          </p:cNvPr>
          <p:cNvSpPr>
            <a:spLocks noGrp="1"/>
          </p:cNvSpPr>
          <p:nvPr>
            <p:ph type="sldNum" sz="quarter" idx="5"/>
          </p:nvPr>
        </p:nvSpPr>
        <p:spPr/>
        <p:txBody>
          <a:bodyPr/>
          <a:lstStyle/>
          <a:p>
            <a:fld id="{0A1C5873-26B6-4A6A-BDB5-D6B1A2BC5DA4}" type="slidenum">
              <a:rPr lang="en-GB" smtClean="0"/>
              <a:t>3</a:t>
            </a:fld>
            <a:endParaRPr lang="en-GB"/>
          </a:p>
        </p:txBody>
      </p:sp>
    </p:spTree>
    <p:extLst>
      <p:ext uri="{BB962C8B-B14F-4D97-AF65-F5344CB8AC3E}">
        <p14:creationId xmlns:p14="http://schemas.microsoft.com/office/powerpoint/2010/main" val="1590717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know anything about SFG20, then you know that we are the Industry Standard for Building Maintenance.</a:t>
            </a:r>
          </a:p>
          <a:p>
            <a:endParaRPr lang="en-GB" dirty="0"/>
          </a:p>
          <a:p>
            <a:r>
              <a:rPr lang="en-GB" dirty="0"/>
              <a:t>SFG20 created and maintains a library of more than 1500 asset-specific maintenance schedules, that align with the latest legislation, regulations, standards and codes of best practise </a:t>
            </a:r>
            <a:endParaRPr lang="en-GB" dirty="0">
              <a:ea typeface="Calibri"/>
              <a:cs typeface="Calibri"/>
            </a:endParaRPr>
          </a:p>
          <a:p>
            <a:endParaRPr lang="en-GB" dirty="0"/>
          </a:p>
          <a:p>
            <a:r>
              <a:rPr lang="en-GB" dirty="0"/>
              <a:t>Each schedule is made up of multiple asset-specific tasks that tell you what to do, when to do it, how long it should take, and the skillset required. </a:t>
            </a:r>
          </a:p>
          <a:p>
            <a:endParaRPr lang="en-GB" dirty="0"/>
          </a:p>
          <a:p>
            <a:r>
              <a:rPr lang="en-GB" dirty="0"/>
              <a:t>SFG20 essentially supplies you with compliant PPM, that also helps you secure and save time and money, in some cases this can add up to Millions of pounds.</a:t>
            </a:r>
          </a:p>
          <a:p>
            <a:endParaRPr lang="en-GB" dirty="0"/>
          </a:p>
          <a:p>
            <a:r>
              <a:rPr lang="en-GB" dirty="0"/>
              <a:t>The time and cost savings aren’t the focus of today’s webinar, but if you would like to know more, please vote in the poll that will pop up onscreen in a second, and we’ll send you further resources after the webinar on how that’s possible.</a:t>
            </a:r>
          </a:p>
          <a:p>
            <a:endParaRPr lang="en-GB" dirty="0"/>
          </a:p>
          <a:p>
            <a:endParaRPr lang="en-GB" dirty="0"/>
          </a:p>
          <a:p>
            <a:endParaRPr lang="en-GB" dirty="0"/>
          </a:p>
          <a:p>
            <a:r>
              <a:rPr lang="en-GB" dirty="0"/>
              <a:t>So let’s continue talking about why SFG20 is helping you with your asset data.</a:t>
            </a:r>
          </a:p>
          <a:p>
            <a:endParaRPr lang="en-GB" dirty="0"/>
          </a:p>
          <a:p>
            <a:r>
              <a:rPr lang="en-GB" dirty="0"/>
              <a:t>Some of our customers were experiencing a problem we hadn’t anticipated: they loved the SFG20 library, but their asset data was so poor, that they were struggling to actually apply SFG20 content to it.</a:t>
            </a:r>
          </a:p>
          <a:p>
            <a:endParaRPr lang="en-GB" dirty="0"/>
          </a:p>
          <a:p>
            <a:r>
              <a:rPr lang="en-GB" dirty="0"/>
              <a:t>This meant that they were failing to create a practical maintenance strategy that would benefit their estate. </a:t>
            </a:r>
          </a:p>
          <a:p>
            <a:endParaRPr lang="en-GB" dirty="0"/>
          </a:p>
          <a:p>
            <a:r>
              <a:rPr lang="en-GB" dirty="0"/>
              <a:t>We realised we needed to take a step back, and help these customers create a workable Asset Register.</a:t>
            </a:r>
          </a:p>
          <a:p>
            <a:endParaRPr lang="en-GB" dirty="0"/>
          </a:p>
          <a:p>
            <a:r>
              <a:rPr lang="en-GB" dirty="0"/>
              <a:t>That’s part of the reason why SFG20’s Professional Services team was created.</a:t>
            </a:r>
          </a:p>
          <a:p>
            <a:endParaRPr lang="en-GB" dirty="0"/>
          </a:p>
          <a:p>
            <a:r>
              <a:rPr lang="en-GB" dirty="0"/>
              <a:t>SFG20 experts like Davy here work with you to correct your Asset Register, which gives you the foundation on which to build a workable maintenance strategy.</a:t>
            </a:r>
          </a:p>
          <a:p>
            <a:endParaRPr lang="en-GB" dirty="0"/>
          </a:p>
          <a:p>
            <a:r>
              <a:rPr lang="en-GB" dirty="0"/>
              <a:t>So that’s what today’s Webinar is all about. </a:t>
            </a:r>
          </a:p>
          <a:p>
            <a:endParaRPr lang="en-GB" dirty="0"/>
          </a:p>
          <a:p>
            <a:r>
              <a:rPr lang="en-GB" dirty="0"/>
              <a:t>Davy is going to take you through some practical steps to create or fix your Asset Register that you can action in your operation. </a:t>
            </a:r>
          </a:p>
          <a:p>
            <a:endParaRPr lang="en-GB" dirty="0"/>
          </a:p>
        </p:txBody>
      </p:sp>
      <p:sp>
        <p:nvSpPr>
          <p:cNvPr id="4" name="Slide Number Placeholder 3"/>
          <p:cNvSpPr>
            <a:spLocks noGrp="1"/>
          </p:cNvSpPr>
          <p:nvPr>
            <p:ph type="sldNum" sz="quarter" idx="5"/>
          </p:nvPr>
        </p:nvSpPr>
        <p:spPr/>
        <p:txBody>
          <a:bodyPr/>
          <a:lstStyle/>
          <a:p>
            <a:fld id="{0A1C5873-26B6-4A6A-BDB5-D6B1A2BC5DA4}" type="slidenum">
              <a:rPr lang="en-GB" smtClean="0"/>
              <a:t>4</a:t>
            </a:fld>
            <a:endParaRPr lang="en-GB"/>
          </a:p>
        </p:txBody>
      </p:sp>
    </p:spTree>
    <p:extLst>
      <p:ext uri="{BB962C8B-B14F-4D97-AF65-F5344CB8AC3E}">
        <p14:creationId xmlns:p14="http://schemas.microsoft.com/office/powerpoint/2010/main" val="130842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DAVY:</a:t>
            </a:r>
          </a:p>
          <a:p>
            <a:r>
              <a:rPr lang="en-GB" dirty="0"/>
              <a:t>Now the first thing you need to know is that creating or fixing a Built Asset Register are very similar processes.</a:t>
            </a:r>
          </a:p>
          <a:p>
            <a:endParaRPr lang="en-GB" dirty="0"/>
          </a:p>
          <a:p>
            <a:r>
              <a:rPr lang="en-GB" dirty="0"/>
              <a:t>The only major difference is that creating an asset register from scratch will virtually always require an asset capture survey.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asset capture survey means going through your estate and physically locating and identifying every Built Asset you have.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do this yourself or hire an asset survey company to do it for you.</a:t>
            </a:r>
          </a:p>
          <a:p>
            <a:endParaRPr lang="en-GB" dirty="0"/>
          </a:p>
          <a:p>
            <a:r>
              <a:rPr lang="en-GB" b="0" i="0" dirty="0">
                <a:solidFill>
                  <a:srgbClr val="042D38"/>
                </a:solidFill>
                <a:effectLst/>
                <a:latin typeface="Urbanist" panose="020B0A04040200000203" pitchFamily="34" charset="0"/>
              </a:rPr>
              <a:t>The easiest way to think about what data you need to collect is to consider what questions you need to answer when the execution team or the board ask you about the estate. For example:</a:t>
            </a:r>
          </a:p>
          <a:p>
            <a:endParaRPr lang="en-GB" b="0" i="0" dirty="0">
              <a:solidFill>
                <a:srgbClr val="042D38"/>
              </a:solidFill>
              <a:effectLst/>
              <a:latin typeface="Urbanist" panose="020B0A04040200000203" pitchFamily="34" charset="0"/>
            </a:endParaRPr>
          </a:p>
          <a:p>
            <a:pPr algn="l">
              <a:spcAft>
                <a:spcPts val="600"/>
              </a:spcAft>
              <a:buFont typeface="Arial" panose="020B0604020202020204" pitchFamily="34" charset="0"/>
              <a:buChar char="•"/>
            </a:pPr>
            <a:r>
              <a:rPr lang="en-GB" b="0" i="0" dirty="0">
                <a:solidFill>
                  <a:srgbClr val="042D38"/>
                </a:solidFill>
                <a:effectLst/>
                <a:latin typeface="Urbanist" panose="020B0A04040200000203" pitchFamily="34" charset="0"/>
              </a:rPr>
              <a:t>Are we compliant?   </a:t>
            </a:r>
          </a:p>
          <a:p>
            <a:pPr algn="l">
              <a:spcAft>
                <a:spcPts val="600"/>
              </a:spcAft>
              <a:buFont typeface="Arial" panose="020B0604020202020204" pitchFamily="34" charset="0"/>
              <a:buChar char="•"/>
            </a:pPr>
            <a:r>
              <a:rPr lang="en-GB" b="0" i="0" dirty="0">
                <a:solidFill>
                  <a:srgbClr val="042D38"/>
                </a:solidFill>
                <a:effectLst/>
                <a:latin typeface="Urbanist" panose="020B0A04040200000203" pitchFamily="34" charset="0"/>
              </a:rPr>
              <a:t>Can we make the estate more energy efficient?   </a:t>
            </a:r>
          </a:p>
          <a:p>
            <a:pPr algn="l">
              <a:spcAft>
                <a:spcPts val="600"/>
              </a:spcAft>
              <a:buFont typeface="Arial" panose="020B0604020202020204" pitchFamily="34" charset="0"/>
              <a:buChar char="•"/>
            </a:pPr>
            <a:r>
              <a:rPr lang="en-GB" b="0" i="0" dirty="0">
                <a:solidFill>
                  <a:srgbClr val="042D38"/>
                </a:solidFill>
                <a:effectLst/>
                <a:latin typeface="Urbanist" panose="020B0A04040200000203" pitchFamily="34" charset="0"/>
              </a:rPr>
              <a:t>How can we reduce the operational cost of running the estate?  </a:t>
            </a:r>
          </a:p>
          <a:p>
            <a:pPr algn="l">
              <a:spcAft>
                <a:spcPts val="600"/>
              </a:spcAft>
              <a:buFont typeface="Arial" panose="020B0604020202020204" pitchFamily="34" charset="0"/>
              <a:buChar char="•"/>
            </a:pPr>
            <a:r>
              <a:rPr lang="en-GB" b="0" i="0" dirty="0">
                <a:solidFill>
                  <a:srgbClr val="042D38"/>
                </a:solidFill>
                <a:effectLst/>
                <a:latin typeface="Urbanist" panose="020B0A04040200000203" pitchFamily="34" charset="0"/>
              </a:rPr>
              <a:t>What are the levels of carbon emissions emitted from our estate?  </a:t>
            </a:r>
          </a:p>
          <a:p>
            <a:pPr algn="l">
              <a:spcAft>
                <a:spcPts val="600"/>
              </a:spcAft>
              <a:buFont typeface="Arial" panose="020B0604020202020204" pitchFamily="34" charset="0"/>
              <a:buNone/>
            </a:pPr>
            <a:endParaRPr lang="en-GB" b="0" i="0" dirty="0">
              <a:solidFill>
                <a:srgbClr val="042D38"/>
              </a:solidFill>
              <a:effectLst/>
              <a:latin typeface="Urbanist" panose="020B0A04040200000203" pitchFamily="34" charset="0"/>
            </a:endParaRPr>
          </a:p>
          <a:p>
            <a:pPr algn="l">
              <a:spcAft>
                <a:spcPts val="900"/>
              </a:spcAft>
            </a:pPr>
            <a:r>
              <a:rPr lang="en-GB" b="0" i="0" dirty="0">
                <a:solidFill>
                  <a:srgbClr val="042D38"/>
                </a:solidFill>
                <a:effectLst/>
                <a:latin typeface="Urbanist" panose="020B0A04040200000203" pitchFamily="34" charset="0"/>
              </a:rPr>
              <a:t>To answer these common questions, you will need to collect the information shown on screen for each asset: </a:t>
            </a:r>
            <a:endParaRPr lang="en-GB" dirty="0"/>
          </a:p>
        </p:txBody>
      </p:sp>
      <p:sp>
        <p:nvSpPr>
          <p:cNvPr id="4" name="Slide Number Placeholder 3"/>
          <p:cNvSpPr>
            <a:spLocks noGrp="1"/>
          </p:cNvSpPr>
          <p:nvPr>
            <p:ph type="sldNum" sz="quarter" idx="5"/>
          </p:nvPr>
        </p:nvSpPr>
        <p:spPr/>
        <p:txBody>
          <a:bodyPr/>
          <a:lstStyle/>
          <a:p>
            <a:fld id="{0A1C5873-26B6-4A6A-BDB5-D6B1A2BC5DA4}" type="slidenum">
              <a:rPr lang="en-GB" smtClean="0"/>
              <a:t>5</a:t>
            </a:fld>
            <a:endParaRPr lang="en-GB"/>
          </a:p>
        </p:txBody>
      </p:sp>
    </p:spTree>
    <p:extLst>
      <p:ext uri="{BB962C8B-B14F-4D97-AF65-F5344CB8AC3E}">
        <p14:creationId xmlns:p14="http://schemas.microsoft.com/office/powerpoint/2010/main" val="119318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C5F27-5D2D-B1DA-C7EA-98C0C8051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BBE42-F0BD-4A09-0F30-DF2FFF1F7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B115C-16D6-3A6F-AB97-A430CB44916F}"/>
              </a:ext>
            </a:extLst>
          </p:cNvPr>
          <p:cNvSpPr>
            <a:spLocks noGrp="1"/>
          </p:cNvSpPr>
          <p:nvPr>
            <p:ph type="body" idx="1"/>
          </p:nvPr>
        </p:nvSpPr>
        <p:spPr/>
        <p:txBody>
          <a:bodyPr/>
          <a:lstStyle/>
          <a:p>
            <a:r>
              <a:rPr lang="en-GB" b="0" i="0" dirty="0">
                <a:solidFill>
                  <a:srgbClr val="042D38"/>
                </a:solidFill>
                <a:effectLst/>
                <a:latin typeface="Urbanist" panose="020B0A04040200000203" pitchFamily="34" charset="0"/>
              </a:rPr>
              <a:t>Now that you’re clearer on your built asset register’s data structure, you’ll need to </a:t>
            </a:r>
            <a:r>
              <a:rPr lang="en-GB" dirty="0"/>
              <a:t>identify the asset categories and subcategories that are relevant to your organisation. </a:t>
            </a:r>
          </a:p>
          <a:p>
            <a:endParaRPr lang="en-GB" dirty="0"/>
          </a:p>
          <a:p>
            <a:r>
              <a:rPr lang="en-GB" dirty="0"/>
              <a:t>Some examples are shown onscreen</a:t>
            </a:r>
          </a:p>
          <a:p>
            <a:endParaRPr lang="en-GB" dirty="0"/>
          </a:p>
          <a:p>
            <a:endParaRPr lang="en-GB" dirty="0"/>
          </a:p>
        </p:txBody>
      </p:sp>
      <p:sp>
        <p:nvSpPr>
          <p:cNvPr id="4" name="Slide Number Placeholder 3">
            <a:extLst>
              <a:ext uri="{FF2B5EF4-FFF2-40B4-BE49-F238E27FC236}">
                <a16:creationId xmlns:a16="http://schemas.microsoft.com/office/drawing/2014/main" id="{50E53C28-FBE8-6F17-6E3B-97997311D60D}"/>
              </a:ext>
            </a:extLst>
          </p:cNvPr>
          <p:cNvSpPr>
            <a:spLocks noGrp="1"/>
          </p:cNvSpPr>
          <p:nvPr>
            <p:ph type="sldNum" sz="quarter" idx="5"/>
          </p:nvPr>
        </p:nvSpPr>
        <p:spPr/>
        <p:txBody>
          <a:bodyPr/>
          <a:lstStyle/>
          <a:p>
            <a:fld id="{0A1C5873-26B6-4A6A-BDB5-D6B1A2BC5DA4}" type="slidenum">
              <a:rPr lang="en-GB" smtClean="0"/>
              <a:t>6</a:t>
            </a:fld>
            <a:endParaRPr lang="en-GB"/>
          </a:p>
        </p:txBody>
      </p:sp>
    </p:spTree>
    <p:extLst>
      <p:ext uri="{BB962C8B-B14F-4D97-AF65-F5344CB8AC3E}">
        <p14:creationId xmlns:p14="http://schemas.microsoft.com/office/powerpoint/2010/main" val="2185737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B12A-6007-B47D-6BA6-2C8F5C8BB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A29A5-AB69-6D55-BEE3-EE075BF51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43663C-7FAC-F677-DCE3-8F8084CE1563}"/>
              </a:ext>
            </a:extLst>
          </p:cNvPr>
          <p:cNvSpPr>
            <a:spLocks noGrp="1"/>
          </p:cNvSpPr>
          <p:nvPr>
            <p:ph type="body" idx="1"/>
          </p:nvPr>
        </p:nvSpPr>
        <p:spPr/>
        <p:txBody>
          <a:bodyPr/>
          <a:lstStyle/>
          <a:p>
            <a:r>
              <a:rPr lang="en-GB"/>
              <a:t>You should also create a simple classification system to make it easier to find assets within your register.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may wish to group assets together in systems such as Building, Mechanical and Electrical as shown here</a:t>
            </a:r>
          </a:p>
          <a:p>
            <a:endParaRPr lang="en-GB"/>
          </a:p>
          <a:p>
            <a:endParaRPr lang="en-GB"/>
          </a:p>
        </p:txBody>
      </p:sp>
      <p:sp>
        <p:nvSpPr>
          <p:cNvPr id="4" name="Slide Number Placeholder 3">
            <a:extLst>
              <a:ext uri="{FF2B5EF4-FFF2-40B4-BE49-F238E27FC236}">
                <a16:creationId xmlns:a16="http://schemas.microsoft.com/office/drawing/2014/main" id="{1A64588B-198C-01C3-D42B-C0B7625FEB08}"/>
              </a:ext>
            </a:extLst>
          </p:cNvPr>
          <p:cNvSpPr>
            <a:spLocks noGrp="1"/>
          </p:cNvSpPr>
          <p:nvPr>
            <p:ph type="sldNum" sz="quarter" idx="5"/>
          </p:nvPr>
        </p:nvSpPr>
        <p:spPr/>
        <p:txBody>
          <a:bodyPr/>
          <a:lstStyle/>
          <a:p>
            <a:fld id="{0A1C5873-26B6-4A6A-BDB5-D6B1A2BC5DA4}" type="slidenum">
              <a:rPr lang="en-GB" smtClean="0"/>
              <a:t>7</a:t>
            </a:fld>
            <a:endParaRPr lang="en-GB"/>
          </a:p>
        </p:txBody>
      </p:sp>
    </p:spTree>
    <p:extLst>
      <p:ext uri="{BB962C8B-B14F-4D97-AF65-F5344CB8AC3E}">
        <p14:creationId xmlns:p14="http://schemas.microsoft.com/office/powerpoint/2010/main" val="2839648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83888-BFBD-400F-A574-62437F0C1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88D68-0EF8-23C3-3C13-6BA4521B4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C4A7D-DC69-4955-F66B-E3238811B5DA}"/>
              </a:ext>
            </a:extLst>
          </p:cNvPr>
          <p:cNvSpPr>
            <a:spLocks noGrp="1"/>
          </p:cNvSpPr>
          <p:nvPr>
            <p:ph type="body" idx="1"/>
          </p:nvPr>
        </p:nvSpPr>
        <p:spPr/>
        <p:txBody>
          <a:bodyPr/>
          <a:lstStyle/>
          <a:p>
            <a:r>
              <a:rPr lang="en-GB"/>
              <a:t>Within these systems, you can group assets into components as seen here and then into sub-components as seen here.</a:t>
            </a:r>
          </a:p>
          <a:p>
            <a:endParaRPr lang="en-GB"/>
          </a:p>
          <a:p>
            <a:r>
              <a:rPr lang="en-GB"/>
              <a:t>You should establish unique asset codes too, because this will help you find or track individual assets quickly and easily.</a:t>
            </a:r>
          </a:p>
          <a:p>
            <a:pPr algn="l">
              <a:spcAft>
                <a:spcPts val="900"/>
              </a:spcAft>
            </a:pPr>
            <a:endParaRPr lang="en-GB" b="0" i="0">
              <a:solidFill>
                <a:srgbClr val="042D38"/>
              </a:solidFill>
              <a:effectLst/>
              <a:latin typeface="Urbanist" panose="020B0A04040200000203" pitchFamily="34" charset="0"/>
            </a:endParaRPr>
          </a:p>
          <a:p>
            <a:pPr algn="l">
              <a:spcAft>
                <a:spcPts val="900"/>
              </a:spcAft>
            </a:pPr>
            <a:r>
              <a:rPr lang="en-GB" b="0" i="0">
                <a:solidFill>
                  <a:srgbClr val="042D38"/>
                </a:solidFill>
                <a:effectLst/>
                <a:latin typeface="Urbanist" panose="020B0A04040200000203" pitchFamily="34" charset="0"/>
              </a:rPr>
              <a:t>It’s important to select an appropriate data storage format where information can be secured, managed, easily retrieved as well as archived or disposed of where necessary.  </a:t>
            </a:r>
          </a:p>
          <a:p>
            <a:pPr algn="l">
              <a:spcAft>
                <a:spcPts val="900"/>
              </a:spcAft>
            </a:pPr>
            <a:endParaRPr lang="en-GB" b="0" i="0">
              <a:solidFill>
                <a:srgbClr val="042D38"/>
              </a:solidFill>
              <a:effectLst/>
              <a:latin typeface="Urbanist" panose="020B0A04040200000203" pitchFamily="34" charset="0"/>
            </a:endParaRPr>
          </a:p>
          <a:p>
            <a:pPr marL="0" marR="0" lvl="0" indent="0" algn="l" defTabSz="914400" rtl="0" eaLnBrk="1" fontAlgn="auto" latinLnBrk="0" hangingPunct="1">
              <a:lnSpc>
                <a:spcPct val="100000"/>
              </a:lnSpc>
              <a:spcBef>
                <a:spcPts val="0"/>
              </a:spcBef>
              <a:spcAft>
                <a:spcPts val="900"/>
              </a:spcAft>
              <a:buClrTx/>
              <a:buSzTx/>
              <a:buFontTx/>
              <a:buNone/>
              <a:tabLst/>
              <a:defRPr/>
            </a:pPr>
            <a:r>
              <a:rPr lang="en-GB"/>
              <a:t>For ease of access, communication, auditing, and updating, we recommend housing all of your collected data digitally such as through BIM (Building Information Management), AIM (Asset Information Management) or CAFM (Computer Aided Facility Management) software.</a:t>
            </a:r>
          </a:p>
          <a:p>
            <a:pPr marL="0" marR="0" lvl="0" indent="0" algn="l" defTabSz="914400" rtl="0" eaLnBrk="1" fontAlgn="auto" latinLnBrk="0" hangingPunct="1">
              <a:lnSpc>
                <a:spcPct val="100000"/>
              </a:lnSpc>
              <a:spcBef>
                <a:spcPts val="0"/>
              </a:spcBef>
              <a:spcAft>
                <a:spcPts val="900"/>
              </a:spcAft>
              <a:buClrTx/>
              <a:buSzTx/>
              <a:buFontTx/>
              <a:buNone/>
              <a:tabLst/>
              <a:defRPr/>
            </a:pPr>
            <a:endParaRPr lang="en-GB"/>
          </a:p>
          <a:p>
            <a:pPr marL="0" marR="0" lvl="0" indent="0" algn="l" defTabSz="914400" rtl="0" eaLnBrk="1" fontAlgn="auto" latinLnBrk="0" hangingPunct="1">
              <a:lnSpc>
                <a:spcPct val="100000"/>
              </a:lnSpc>
              <a:spcBef>
                <a:spcPts val="0"/>
              </a:spcBef>
              <a:spcAft>
                <a:spcPts val="900"/>
              </a:spcAft>
              <a:buClrTx/>
              <a:buSzTx/>
              <a:buFontTx/>
              <a:buNone/>
              <a:tabLst/>
              <a:defRPr/>
            </a:pPr>
            <a:r>
              <a:rPr lang="en-GB"/>
              <a:t>XLS and </a:t>
            </a:r>
            <a:r>
              <a:rPr lang="en-GB" err="1"/>
              <a:t>CoBie</a:t>
            </a:r>
            <a:r>
              <a:rPr lang="en-GB"/>
              <a:t> are also common. </a:t>
            </a:r>
          </a:p>
          <a:p>
            <a:pPr marL="0" marR="0" lvl="0" indent="0" algn="l" defTabSz="914400" rtl="0" eaLnBrk="1" fontAlgn="auto" latinLnBrk="0" hangingPunct="1">
              <a:lnSpc>
                <a:spcPct val="100000"/>
              </a:lnSpc>
              <a:spcBef>
                <a:spcPts val="0"/>
              </a:spcBef>
              <a:spcAft>
                <a:spcPts val="900"/>
              </a:spcAft>
              <a:buClrTx/>
              <a:buSzTx/>
              <a:buFontTx/>
              <a:buNone/>
              <a:tabLst/>
              <a:defRPr/>
            </a:pPr>
            <a:endParaRPr lang="en-GB" b="0" i="0">
              <a:solidFill>
                <a:srgbClr val="042D38"/>
              </a:solidFill>
              <a:effectLst/>
              <a:latin typeface="Urbanist" panose="020B0A04040200000203" pitchFamily="34" charset="0"/>
            </a:endParaRPr>
          </a:p>
          <a:p>
            <a:pPr algn="l">
              <a:spcAft>
                <a:spcPts val="900"/>
              </a:spcAft>
            </a:pPr>
            <a:r>
              <a:rPr lang="en-GB" b="0" i="0">
                <a:solidFill>
                  <a:srgbClr val="042D38"/>
                </a:solidFill>
                <a:effectLst/>
                <a:latin typeface="Urbanist" panose="020B0A04040200000203" pitchFamily="34" charset="0"/>
              </a:rPr>
              <a:t>Special consideration should be given to data ownership – this should always remain with the building owner no matter how or where the data is stored.  </a:t>
            </a:r>
          </a:p>
          <a:p>
            <a:pPr algn="l">
              <a:spcAft>
                <a:spcPts val="900"/>
              </a:spcAft>
            </a:pPr>
            <a:endParaRPr lang="en-GB" b="0" i="0">
              <a:solidFill>
                <a:srgbClr val="042D38"/>
              </a:solidFill>
              <a:effectLst/>
              <a:latin typeface="Urbanist" panose="020B0A04040200000203" pitchFamily="34" charset="0"/>
            </a:endParaRPr>
          </a:p>
          <a:p>
            <a:pPr algn="l">
              <a:spcAft>
                <a:spcPts val="900"/>
              </a:spcAft>
            </a:pPr>
            <a:r>
              <a:rPr lang="en-GB" b="0" i="0">
                <a:solidFill>
                  <a:srgbClr val="042D38"/>
                </a:solidFill>
                <a:effectLst/>
                <a:latin typeface="Urbanist" panose="020B0A04040200000203" pitchFamily="34" charset="0"/>
              </a:rPr>
              <a:t>If you hired a facilities service provider or contractor to conduct an asset capture survey make sure that your building asset register can be recovered intact (preferably at zero cost) when contractual relations cease. </a:t>
            </a:r>
          </a:p>
          <a:p>
            <a:pPr algn="l">
              <a:spcAft>
                <a:spcPts val="900"/>
              </a:spcAft>
            </a:pPr>
            <a:endParaRPr lang="en-GB" b="0" i="0">
              <a:solidFill>
                <a:srgbClr val="042D38"/>
              </a:solidFill>
              <a:effectLst/>
              <a:latin typeface="Urbanist" panose="020B0A04040200000203" pitchFamily="34" charset="0"/>
            </a:endParaRPr>
          </a:p>
          <a:p>
            <a:endParaRPr lang="en-GB"/>
          </a:p>
        </p:txBody>
      </p:sp>
      <p:sp>
        <p:nvSpPr>
          <p:cNvPr id="4" name="Slide Number Placeholder 3">
            <a:extLst>
              <a:ext uri="{FF2B5EF4-FFF2-40B4-BE49-F238E27FC236}">
                <a16:creationId xmlns:a16="http://schemas.microsoft.com/office/drawing/2014/main" id="{C67DB5B8-9B0C-6903-63AD-4419A55B1396}"/>
              </a:ext>
            </a:extLst>
          </p:cNvPr>
          <p:cNvSpPr>
            <a:spLocks noGrp="1"/>
          </p:cNvSpPr>
          <p:nvPr>
            <p:ph type="sldNum" sz="quarter" idx="5"/>
          </p:nvPr>
        </p:nvSpPr>
        <p:spPr/>
        <p:txBody>
          <a:bodyPr/>
          <a:lstStyle/>
          <a:p>
            <a:fld id="{0A1C5873-26B6-4A6A-BDB5-D6B1A2BC5DA4}" type="slidenum">
              <a:rPr lang="en-GB" smtClean="0"/>
              <a:t>8</a:t>
            </a:fld>
            <a:endParaRPr lang="en-GB"/>
          </a:p>
        </p:txBody>
      </p:sp>
    </p:spTree>
    <p:extLst>
      <p:ext uri="{BB962C8B-B14F-4D97-AF65-F5344CB8AC3E}">
        <p14:creationId xmlns:p14="http://schemas.microsoft.com/office/powerpoint/2010/main" val="201181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D1778-F7A2-6F5F-9EE7-0F5D0C117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FB9FC-72FC-DC0E-8EF2-E86036BBC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8F907-EBA7-1DE0-8D57-7B4B537F108A}"/>
              </a:ext>
            </a:extLst>
          </p:cNvPr>
          <p:cNvSpPr>
            <a:spLocks noGrp="1"/>
          </p:cNvSpPr>
          <p:nvPr>
            <p:ph type="body" idx="1"/>
          </p:nvPr>
        </p:nvSpPr>
        <p:spPr/>
        <p:txBody>
          <a:bodyPr/>
          <a:lstStyle/>
          <a:p>
            <a:r>
              <a:rPr lang="en-GB" dirty="0"/>
              <a:t>Note this is just one example tag id might be different etc</a:t>
            </a:r>
          </a:p>
        </p:txBody>
      </p:sp>
      <p:sp>
        <p:nvSpPr>
          <p:cNvPr id="4" name="Slide Number Placeholder 3">
            <a:extLst>
              <a:ext uri="{FF2B5EF4-FFF2-40B4-BE49-F238E27FC236}">
                <a16:creationId xmlns:a16="http://schemas.microsoft.com/office/drawing/2014/main" id="{F84A0CCE-8016-D06C-28C2-B478C95AFE5F}"/>
              </a:ext>
            </a:extLst>
          </p:cNvPr>
          <p:cNvSpPr>
            <a:spLocks noGrp="1"/>
          </p:cNvSpPr>
          <p:nvPr>
            <p:ph type="sldNum" sz="quarter" idx="5"/>
          </p:nvPr>
        </p:nvSpPr>
        <p:spPr/>
        <p:txBody>
          <a:bodyPr/>
          <a:lstStyle/>
          <a:p>
            <a:fld id="{0A1C5873-26B6-4A6A-BDB5-D6B1A2BC5DA4}" type="slidenum">
              <a:rPr lang="en-GB" smtClean="0"/>
              <a:t>9</a:t>
            </a:fld>
            <a:endParaRPr lang="en-GB"/>
          </a:p>
        </p:txBody>
      </p:sp>
    </p:spTree>
    <p:extLst>
      <p:ext uri="{BB962C8B-B14F-4D97-AF65-F5344CB8AC3E}">
        <p14:creationId xmlns:p14="http://schemas.microsoft.com/office/powerpoint/2010/main" val="2079413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gradFill>
          <a:gsLst>
            <a:gs pos="0">
              <a:srgbClr val="015C71"/>
            </a:gs>
            <a:gs pos="100000">
              <a:srgbClr val="243135"/>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2FAD3A-CF12-2A0A-9A68-7547563A7CD2}"/>
              </a:ext>
            </a:extLst>
          </p:cNvPr>
          <p:cNvPicPr>
            <a:picLocks noChangeAspect="1"/>
          </p:cNvPicPr>
          <p:nvPr userDrawn="1"/>
        </p:nvPicPr>
        <p:blipFill>
          <a:blip r:embed="rId2"/>
          <a:stretch>
            <a:fillRect/>
          </a:stretch>
        </p:blipFill>
        <p:spPr>
          <a:xfrm>
            <a:off x="507051" y="5825782"/>
            <a:ext cx="1693224" cy="645310"/>
          </a:xfrm>
          <a:prstGeom prst="rect">
            <a:avLst/>
          </a:prstGeom>
        </p:spPr>
      </p:pic>
      <p:cxnSp>
        <p:nvCxnSpPr>
          <p:cNvPr id="12" name="Straight Connector 11">
            <a:extLst>
              <a:ext uri="{FF2B5EF4-FFF2-40B4-BE49-F238E27FC236}">
                <a16:creationId xmlns:a16="http://schemas.microsoft.com/office/drawing/2014/main" id="{82158032-9D6F-33DE-05F0-7E15AF750040}"/>
              </a:ext>
            </a:extLst>
          </p:cNvPr>
          <p:cNvCxnSpPr>
            <a:cxnSpLocks/>
          </p:cNvCxnSpPr>
          <p:nvPr userDrawn="1"/>
        </p:nvCxnSpPr>
        <p:spPr>
          <a:xfrm>
            <a:off x="506413" y="2455604"/>
            <a:ext cx="1159824"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DDC1812-05DC-EDAA-152C-2ED2CD5A0B57}"/>
              </a:ext>
            </a:extLst>
          </p:cNvPr>
          <p:cNvPicPr>
            <a:picLocks noChangeAspect="1"/>
          </p:cNvPicPr>
          <p:nvPr userDrawn="1"/>
        </p:nvPicPr>
        <p:blipFill rotWithShape="1">
          <a:blip r:embed="rId3"/>
          <a:srcRect r="18544" b="602"/>
          <a:stretch/>
        </p:blipFill>
        <p:spPr>
          <a:xfrm>
            <a:off x="4273689" y="41293"/>
            <a:ext cx="7918311" cy="6816706"/>
          </a:xfrm>
          <a:prstGeom prst="rect">
            <a:avLst/>
          </a:prstGeom>
        </p:spPr>
      </p:pic>
      <p:sp>
        <p:nvSpPr>
          <p:cNvPr id="15" name="Text Placeholder 14">
            <a:extLst>
              <a:ext uri="{FF2B5EF4-FFF2-40B4-BE49-F238E27FC236}">
                <a16:creationId xmlns:a16="http://schemas.microsoft.com/office/drawing/2014/main" id="{4F3825BC-47EF-FF1B-821B-43B5F6C013F5}"/>
              </a:ext>
            </a:extLst>
          </p:cNvPr>
          <p:cNvSpPr>
            <a:spLocks noGrp="1"/>
          </p:cNvSpPr>
          <p:nvPr>
            <p:ph type="body" sz="quarter" idx="10" hasCustomPrompt="1"/>
          </p:nvPr>
        </p:nvSpPr>
        <p:spPr>
          <a:xfrm>
            <a:off x="506413" y="1594269"/>
            <a:ext cx="9974018" cy="743417"/>
          </a:xfrm>
          <a:prstGeom prst="rect">
            <a:avLst/>
          </a:prstGeom>
        </p:spPr>
        <p:txBody>
          <a:bodyPr anchor="b" anchorCtr="0"/>
          <a:lstStyle>
            <a:lvl1pPr marL="0" indent="0">
              <a:buNone/>
              <a:defRPr sz="5400">
                <a:solidFill>
                  <a:schemeClr val="bg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title</a:t>
            </a:r>
            <a:endParaRPr lang="en-GB"/>
          </a:p>
        </p:txBody>
      </p:sp>
      <p:sp>
        <p:nvSpPr>
          <p:cNvPr id="17" name="Text Placeholder 16">
            <a:extLst>
              <a:ext uri="{FF2B5EF4-FFF2-40B4-BE49-F238E27FC236}">
                <a16:creationId xmlns:a16="http://schemas.microsoft.com/office/drawing/2014/main" id="{9F30186B-292F-6ACA-C24E-B58D4E7D062D}"/>
              </a:ext>
            </a:extLst>
          </p:cNvPr>
          <p:cNvSpPr>
            <a:spLocks noGrp="1"/>
          </p:cNvSpPr>
          <p:nvPr>
            <p:ph type="body" sz="quarter" idx="11"/>
          </p:nvPr>
        </p:nvSpPr>
        <p:spPr>
          <a:xfrm>
            <a:off x="506413" y="2813050"/>
            <a:ext cx="5355372" cy="424732"/>
          </a:xfrm>
          <a:prstGeom prst="rect">
            <a:avLst/>
          </a:prstGeom>
        </p:spPr>
        <p:txBody>
          <a:bodyPr>
            <a:spAutoFit/>
          </a:bodyPr>
          <a:lstStyle>
            <a:lvl1pPr marL="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2pPr>
            <a:lvl3pPr marL="9144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3pPr>
            <a:lvl4pPr marL="13716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4pPr>
            <a:lvl5pPr marL="18288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5pPr>
          </a:lstStyle>
          <a:p>
            <a:pPr lvl="0"/>
            <a:r>
              <a:rPr lang="en-US"/>
              <a:t>Click to edit Master text styles</a:t>
            </a:r>
          </a:p>
        </p:txBody>
      </p:sp>
    </p:spTree>
    <p:extLst>
      <p:ext uri="{BB962C8B-B14F-4D97-AF65-F5344CB8AC3E}">
        <p14:creationId xmlns:p14="http://schemas.microsoft.com/office/powerpoint/2010/main" val="32179251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RIGHT SIDE - THI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7ECBB-AFED-4817-DEC2-742CFB94F79E}"/>
              </a:ext>
            </a:extLst>
          </p:cNvPr>
          <p:cNvSpPr/>
          <p:nvPr userDrawn="1"/>
        </p:nvSpPr>
        <p:spPr>
          <a:xfrm>
            <a:off x="9856750" y="0"/>
            <a:ext cx="2335250" cy="6858000"/>
          </a:xfrm>
          <a:prstGeom prst="rect">
            <a:avLst/>
          </a:prstGeom>
          <a:solidFill>
            <a:srgbClr val="005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72CDA9BF-50A4-4D83-D524-4C1E8ECEB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0" y="286672"/>
            <a:ext cx="913117" cy="226077"/>
          </a:xfrm>
          <a:prstGeom prst="rect">
            <a:avLst/>
          </a:prstGeom>
        </p:spPr>
      </p:pic>
      <p:sp>
        <p:nvSpPr>
          <p:cNvPr id="9" name="Picture Placeholder 8">
            <a:extLst>
              <a:ext uri="{FF2B5EF4-FFF2-40B4-BE49-F238E27FC236}">
                <a16:creationId xmlns:a16="http://schemas.microsoft.com/office/drawing/2014/main" id="{F1BE4397-181C-5D82-D605-0699CE0EC03F}"/>
              </a:ext>
            </a:extLst>
          </p:cNvPr>
          <p:cNvSpPr>
            <a:spLocks noGrp="1"/>
          </p:cNvSpPr>
          <p:nvPr>
            <p:ph type="pic" sz="quarter" idx="16" hasCustomPrompt="1"/>
          </p:nvPr>
        </p:nvSpPr>
        <p:spPr>
          <a:xfrm>
            <a:off x="5336030" y="0"/>
            <a:ext cx="4520720" cy="6858000"/>
          </a:xfrm>
          <a:prstGeom prst="rect">
            <a:avLst/>
          </a:prstGeom>
        </p:spPr>
        <p:txBody>
          <a:bodyPr/>
          <a:lstStyle>
            <a:lvl1pPr marL="0" indent="0">
              <a:buFontTx/>
              <a:buNone/>
              <a:defRPr/>
            </a:lvl1pPr>
          </a:lstStyle>
          <a:p>
            <a:r>
              <a:rPr lang="en-US"/>
              <a:t>Click icon to add image</a:t>
            </a:r>
            <a:endParaRPr lang="en-GB"/>
          </a:p>
        </p:txBody>
      </p:sp>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BECFD1B3-42C1-4B12-B8F9-F5DA83EAAFA6}"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2358710"/>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338982" y="2749606"/>
            <a:ext cx="4520720" cy="3244850"/>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a:p>
            <a:pPr lvl="0"/>
            <a:r>
              <a:rPr lang="en-US"/>
              <a:t>See cost savings of up to 20% by moving to a planned preventative maintenance regime.</a:t>
            </a:r>
          </a:p>
          <a:p>
            <a:pPr lvl="0"/>
            <a:r>
              <a:rPr lang="en-US"/>
              <a:t>Reduce downtime and unplanned maintenance costs by keeping your assets in optimal condition.</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1260101"/>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spTree>
    <p:extLst>
      <p:ext uri="{BB962C8B-B14F-4D97-AF65-F5344CB8AC3E}">
        <p14:creationId xmlns:p14="http://schemas.microsoft.com/office/powerpoint/2010/main" val="6965589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HOTO RIGHT SIDE - THI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7ECBB-AFED-4817-DEC2-742CFB94F79E}"/>
              </a:ext>
            </a:extLst>
          </p:cNvPr>
          <p:cNvSpPr/>
          <p:nvPr userDrawn="1"/>
        </p:nvSpPr>
        <p:spPr>
          <a:xfrm>
            <a:off x="9856750" y="0"/>
            <a:ext cx="2335250" cy="6858000"/>
          </a:xfrm>
          <a:prstGeom prst="rect">
            <a:avLst/>
          </a:prstGeom>
          <a:solidFill>
            <a:srgbClr val="005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72CDA9BF-50A4-4D83-D524-4C1E8ECEB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0" y="286672"/>
            <a:ext cx="913117" cy="226077"/>
          </a:xfrm>
          <a:prstGeom prst="rect">
            <a:avLst/>
          </a:prstGeom>
        </p:spPr>
      </p:pic>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9E8016F9-B22B-4E62-92EC-277D71EDE0F5}"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2358710"/>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338982" y="2749606"/>
            <a:ext cx="4520720" cy="3244850"/>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a:p>
            <a:pPr lvl="0"/>
            <a:r>
              <a:rPr lang="en-US"/>
              <a:t>See cost savings of up to 20% by moving to a planned preventative maintenance regime.</a:t>
            </a:r>
          </a:p>
          <a:p>
            <a:pPr lvl="0"/>
            <a:r>
              <a:rPr lang="en-US"/>
              <a:t>Reduce downtime and unplanned maintenance costs by keeping your assets in optimal condition.</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1260101"/>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pic>
        <p:nvPicPr>
          <p:cNvPr id="3" name="Picture 2">
            <a:extLst>
              <a:ext uri="{FF2B5EF4-FFF2-40B4-BE49-F238E27FC236}">
                <a16:creationId xmlns:a16="http://schemas.microsoft.com/office/drawing/2014/main" id="{DC801231-FC85-C7D2-3401-61195E9B5A8B}"/>
              </a:ext>
            </a:extLst>
          </p:cNvPr>
          <p:cNvPicPr>
            <a:picLocks noChangeAspect="1"/>
          </p:cNvPicPr>
          <p:nvPr userDrawn="1"/>
        </p:nvPicPr>
        <p:blipFill rotWithShape="1">
          <a:blip r:embed="rId4"/>
          <a:srcRect l="43215" r="11110"/>
          <a:stretch/>
        </p:blipFill>
        <p:spPr>
          <a:xfrm>
            <a:off x="5160043" y="0"/>
            <a:ext cx="4696707" cy="6858000"/>
          </a:xfrm>
          <a:prstGeom prst="rect">
            <a:avLst/>
          </a:prstGeom>
        </p:spPr>
      </p:pic>
    </p:spTree>
    <p:extLst>
      <p:ext uri="{BB962C8B-B14F-4D97-AF65-F5344CB8AC3E}">
        <p14:creationId xmlns:p14="http://schemas.microsoft.com/office/powerpoint/2010/main" val="1931488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BE4397-181C-5D82-D605-0699CE0EC03F}"/>
              </a:ext>
            </a:extLst>
          </p:cNvPr>
          <p:cNvSpPr>
            <a:spLocks noGrp="1"/>
          </p:cNvSpPr>
          <p:nvPr>
            <p:ph type="pic" sz="quarter" idx="16" hasCustomPrompt="1"/>
          </p:nvPr>
        </p:nvSpPr>
        <p:spPr>
          <a:xfrm>
            <a:off x="0" y="0"/>
            <a:ext cx="12192000" cy="4009289"/>
          </a:xfrm>
          <a:prstGeom prst="rect">
            <a:avLst/>
          </a:prstGeom>
        </p:spPr>
        <p:txBody>
          <a:bodyPr/>
          <a:lstStyle>
            <a:lvl1pPr marL="0" indent="0">
              <a:buFontTx/>
              <a:buNone/>
              <a:defRPr/>
            </a:lvl1pPr>
          </a:lstStyle>
          <a:p>
            <a:r>
              <a:rPr lang="en-US"/>
              <a:t>Click icon to add image</a:t>
            </a:r>
            <a:endParaRPr lang="en-GB"/>
          </a:p>
        </p:txBody>
      </p:sp>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A0B8655E-574B-4527-A5D5-E5E670EC66D1}"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5373552"/>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3950579" y="4274943"/>
            <a:ext cx="3785915" cy="2127796"/>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4274943"/>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sp>
        <p:nvSpPr>
          <p:cNvPr id="6" name="Text Placeholder 20">
            <a:extLst>
              <a:ext uri="{FF2B5EF4-FFF2-40B4-BE49-F238E27FC236}">
                <a16:creationId xmlns:a16="http://schemas.microsoft.com/office/drawing/2014/main" id="{B092F22D-E33E-DD82-E643-1E31E015BD38}"/>
              </a:ext>
            </a:extLst>
          </p:cNvPr>
          <p:cNvSpPr>
            <a:spLocks noGrp="1"/>
          </p:cNvSpPr>
          <p:nvPr>
            <p:ph type="body" sz="quarter" idx="19" hasCustomPrompt="1"/>
          </p:nvPr>
        </p:nvSpPr>
        <p:spPr>
          <a:xfrm>
            <a:off x="7999057" y="4274943"/>
            <a:ext cx="3853961" cy="2127798"/>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pic>
        <p:nvPicPr>
          <p:cNvPr id="7" name="Graphic 6">
            <a:extLst>
              <a:ext uri="{FF2B5EF4-FFF2-40B4-BE49-F238E27FC236}">
                <a16:creationId xmlns:a16="http://schemas.microsoft.com/office/drawing/2014/main" id="{57A81E28-44BD-2FA5-F03D-2635C9A719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0" y="286672"/>
            <a:ext cx="913117" cy="226077"/>
          </a:xfrm>
          <a:prstGeom prst="rect">
            <a:avLst/>
          </a:prstGeom>
        </p:spPr>
      </p:pic>
      <p:sp>
        <p:nvSpPr>
          <p:cNvPr id="10" name="TextBox 9">
            <a:extLst>
              <a:ext uri="{FF2B5EF4-FFF2-40B4-BE49-F238E27FC236}">
                <a16:creationId xmlns:a16="http://schemas.microsoft.com/office/drawing/2014/main" id="{79AB21DE-0B72-01A4-DF6E-0C834A515955}"/>
              </a:ext>
            </a:extLst>
          </p:cNvPr>
          <p:cNvSpPr txBox="1"/>
          <p:nvPr userDrawn="1"/>
        </p:nvSpPr>
        <p:spPr>
          <a:xfrm>
            <a:off x="11473962" y="6500111"/>
            <a:ext cx="567930" cy="261610"/>
          </a:xfrm>
          <a:prstGeom prst="rect">
            <a:avLst/>
          </a:prstGeom>
          <a:noFill/>
        </p:spPr>
        <p:txBody>
          <a:bodyPr wrap="square">
            <a:spAutoFit/>
          </a:bodyPr>
          <a:lstStyle/>
          <a:p>
            <a:pPr algn="r"/>
            <a:fld id="{E6CA9461-89B7-4F99-9201-2C83D5C37C16}" type="slidenum">
              <a:rPr lang="en-US" sz="1050" b="0" i="0" spc="300" smtClean="0">
                <a:solidFill>
                  <a:srgbClr val="005C71"/>
                </a:solidFill>
                <a:effectLst/>
                <a:latin typeface="Urbanist Medium" pitchFamily="2" charset="0"/>
                <a:ea typeface="Urbanist Medium" pitchFamily="2" charset="0"/>
                <a:cs typeface="Urbanist Medium" pitchFamily="2" charset="0"/>
              </a:rPr>
              <a:pPr algn="r"/>
              <a:t>‹#›</a:t>
            </a:fld>
            <a:endParaRPr lang="en-US" sz="1050" b="0" i="0" spc="300">
              <a:solidFill>
                <a:srgbClr val="005C71"/>
              </a:solidFill>
              <a:effectLst/>
              <a:latin typeface="Urbanist Medium" pitchFamily="2" charset="0"/>
              <a:ea typeface="Urbanist Medium" pitchFamily="2" charset="0"/>
              <a:cs typeface="Urbanist Medium" pitchFamily="2" charset="0"/>
            </a:endParaRPr>
          </a:p>
        </p:txBody>
      </p:sp>
    </p:spTree>
    <p:extLst>
      <p:ext uri="{BB962C8B-B14F-4D97-AF65-F5344CB8AC3E}">
        <p14:creationId xmlns:p14="http://schemas.microsoft.com/office/powerpoint/2010/main" val="29976608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ULL WIDTH PHOTO">
    <p:spTree>
      <p:nvGrpSpPr>
        <p:cNvPr id="1" name=""/>
        <p:cNvGrpSpPr/>
        <p:nvPr/>
      </p:nvGrpSpPr>
      <p:grpSpPr>
        <a:xfrm>
          <a:off x="0" y="0"/>
          <a:ext cx="0" cy="0"/>
          <a:chOff x="0" y="0"/>
          <a:chExt cx="0" cy="0"/>
        </a:xfrm>
      </p:grpSpPr>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2023.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5373552"/>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3950579" y="4274943"/>
            <a:ext cx="3785915" cy="2127796"/>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4274943"/>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sp>
        <p:nvSpPr>
          <p:cNvPr id="6" name="Text Placeholder 20">
            <a:extLst>
              <a:ext uri="{FF2B5EF4-FFF2-40B4-BE49-F238E27FC236}">
                <a16:creationId xmlns:a16="http://schemas.microsoft.com/office/drawing/2014/main" id="{B092F22D-E33E-DD82-E643-1E31E015BD38}"/>
              </a:ext>
            </a:extLst>
          </p:cNvPr>
          <p:cNvSpPr>
            <a:spLocks noGrp="1"/>
          </p:cNvSpPr>
          <p:nvPr>
            <p:ph type="body" sz="quarter" idx="19" hasCustomPrompt="1"/>
          </p:nvPr>
        </p:nvSpPr>
        <p:spPr>
          <a:xfrm>
            <a:off x="7999057" y="4274943"/>
            <a:ext cx="3853961" cy="2127798"/>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pic>
        <p:nvPicPr>
          <p:cNvPr id="7" name="Graphic 6">
            <a:extLst>
              <a:ext uri="{FF2B5EF4-FFF2-40B4-BE49-F238E27FC236}">
                <a16:creationId xmlns:a16="http://schemas.microsoft.com/office/drawing/2014/main" id="{57A81E28-44BD-2FA5-F03D-2635C9A719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0" y="286672"/>
            <a:ext cx="913117" cy="226077"/>
          </a:xfrm>
          <a:prstGeom prst="rect">
            <a:avLst/>
          </a:prstGeom>
        </p:spPr>
      </p:pic>
      <p:sp>
        <p:nvSpPr>
          <p:cNvPr id="10" name="TextBox 9">
            <a:extLst>
              <a:ext uri="{FF2B5EF4-FFF2-40B4-BE49-F238E27FC236}">
                <a16:creationId xmlns:a16="http://schemas.microsoft.com/office/drawing/2014/main" id="{79AB21DE-0B72-01A4-DF6E-0C834A515955}"/>
              </a:ext>
            </a:extLst>
          </p:cNvPr>
          <p:cNvSpPr txBox="1"/>
          <p:nvPr userDrawn="1"/>
        </p:nvSpPr>
        <p:spPr>
          <a:xfrm>
            <a:off x="11473962" y="6500111"/>
            <a:ext cx="567930" cy="261610"/>
          </a:xfrm>
          <a:prstGeom prst="rect">
            <a:avLst/>
          </a:prstGeom>
          <a:noFill/>
        </p:spPr>
        <p:txBody>
          <a:bodyPr wrap="square">
            <a:spAutoFit/>
          </a:bodyPr>
          <a:lstStyle/>
          <a:p>
            <a:pPr algn="r"/>
            <a:fld id="{E6CA9461-89B7-4F99-9201-2C83D5C37C16}" type="slidenum">
              <a:rPr lang="en-US" sz="1050" b="0" i="0" spc="300" smtClean="0">
                <a:solidFill>
                  <a:srgbClr val="005C71"/>
                </a:solidFill>
                <a:effectLst/>
                <a:latin typeface="Urbanist Medium" pitchFamily="2" charset="0"/>
                <a:ea typeface="Urbanist Medium" pitchFamily="2" charset="0"/>
                <a:cs typeface="Urbanist Medium" pitchFamily="2" charset="0"/>
              </a:rPr>
              <a:pPr algn="r"/>
              <a:t>‹#›</a:t>
            </a:fld>
            <a:endParaRPr lang="en-US" sz="1050" b="0" i="0" spc="300">
              <a:solidFill>
                <a:srgbClr val="005C71"/>
              </a:solidFill>
              <a:effectLst/>
              <a:latin typeface="Urbanist Medium" pitchFamily="2" charset="0"/>
              <a:ea typeface="Urbanist Medium" pitchFamily="2" charset="0"/>
              <a:cs typeface="Urbanist Medium" pitchFamily="2" charset="0"/>
            </a:endParaRPr>
          </a:p>
        </p:txBody>
      </p:sp>
      <p:pic>
        <p:nvPicPr>
          <p:cNvPr id="2" name="Picture 1">
            <a:extLst>
              <a:ext uri="{FF2B5EF4-FFF2-40B4-BE49-F238E27FC236}">
                <a16:creationId xmlns:a16="http://schemas.microsoft.com/office/drawing/2014/main" id="{1643B447-B974-F5D4-9058-7AC8A84B0DCA}"/>
              </a:ext>
            </a:extLst>
          </p:cNvPr>
          <p:cNvPicPr>
            <a:picLocks noChangeAspect="1"/>
          </p:cNvPicPr>
          <p:nvPr userDrawn="1"/>
        </p:nvPicPr>
        <p:blipFill rotWithShape="1">
          <a:blip r:embed="rId4"/>
          <a:srcRect t="33781" b="14767"/>
          <a:stretch/>
        </p:blipFill>
        <p:spPr>
          <a:xfrm>
            <a:off x="0" y="0"/>
            <a:ext cx="12192000" cy="4181475"/>
          </a:xfrm>
          <a:prstGeom prst="rect">
            <a:avLst/>
          </a:prstGeom>
        </p:spPr>
      </p:pic>
    </p:spTree>
    <p:extLst>
      <p:ext uri="{BB962C8B-B14F-4D97-AF65-F5344CB8AC3E}">
        <p14:creationId xmlns:p14="http://schemas.microsoft.com/office/powerpoint/2010/main" val="334950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621200-8AA2-0F1B-F7EE-11D52F026069}"/>
              </a:ext>
            </a:extLst>
          </p:cNvPr>
          <p:cNvSpPr/>
          <p:nvPr userDrawn="1"/>
        </p:nvSpPr>
        <p:spPr>
          <a:xfrm>
            <a:off x="0" y="2427900"/>
            <a:ext cx="12192000" cy="44301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87D126B6-3ECC-6010-1DD1-9E77626DC62D}"/>
              </a:ext>
            </a:extLst>
          </p:cNvPr>
          <p:cNvSpPr/>
          <p:nvPr userDrawn="1"/>
        </p:nvSpPr>
        <p:spPr>
          <a:xfrm>
            <a:off x="386090" y="2915942"/>
            <a:ext cx="2505206" cy="2505206"/>
          </a:xfrm>
          <a:prstGeom prst="ellipse">
            <a:avLst/>
          </a:prstGeom>
          <a:solidFill>
            <a:srgbClr val="5B6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0DE83A0F-2666-4AD7-EB38-30CA447E762E}"/>
              </a:ext>
            </a:extLst>
          </p:cNvPr>
          <p:cNvSpPr/>
          <p:nvPr userDrawn="1"/>
        </p:nvSpPr>
        <p:spPr>
          <a:xfrm>
            <a:off x="3715996" y="3190433"/>
            <a:ext cx="2083695" cy="2083695"/>
          </a:xfrm>
          <a:prstGeom prst="ellipse">
            <a:avLst/>
          </a:prstGeom>
          <a:solidFill>
            <a:srgbClr val="005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8CEC368-CC02-76FF-8F61-5572FABA3ADA}"/>
              </a:ext>
            </a:extLst>
          </p:cNvPr>
          <p:cNvSpPr/>
          <p:nvPr userDrawn="1"/>
        </p:nvSpPr>
        <p:spPr>
          <a:xfrm>
            <a:off x="6624391" y="3390488"/>
            <a:ext cx="1665531" cy="1665531"/>
          </a:xfrm>
          <a:prstGeom prst="ellipse">
            <a:avLst/>
          </a:prstGeom>
          <a:solidFill>
            <a:srgbClr val="21AD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28942789-B8D4-418B-85A4-42FA9AB00334}"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2088439"/>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4699966" y="989830"/>
            <a:ext cx="5762880" cy="1304962"/>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989830"/>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18" name="Picture Placeholder 17">
            <a:extLst>
              <a:ext uri="{FF2B5EF4-FFF2-40B4-BE49-F238E27FC236}">
                <a16:creationId xmlns:a16="http://schemas.microsoft.com/office/drawing/2014/main" id="{6C365EF3-2E84-98DA-18AB-080427A750A8}"/>
              </a:ext>
            </a:extLst>
          </p:cNvPr>
          <p:cNvSpPr>
            <a:spLocks noGrp="1"/>
          </p:cNvSpPr>
          <p:nvPr>
            <p:ph type="pic" sz="quarter" idx="19" hasCustomPrompt="1"/>
          </p:nvPr>
        </p:nvSpPr>
        <p:spPr>
          <a:xfrm>
            <a:off x="9372600" y="2427288"/>
            <a:ext cx="2819400" cy="4430100"/>
          </a:xfrm>
          <a:prstGeom prst="rect">
            <a:avLst/>
          </a:prstGeom>
        </p:spPr>
        <p:txBody>
          <a:bodyPr/>
          <a:lstStyle>
            <a:lvl1pPr marL="0" indent="0">
              <a:buNone/>
              <a:defRPr/>
            </a:lvl1pPr>
          </a:lstStyle>
          <a:p>
            <a:r>
              <a:rPr lang="en-US"/>
              <a:t>Click icon to add image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pic>
        <p:nvPicPr>
          <p:cNvPr id="21" name="Graphic 20">
            <a:extLst>
              <a:ext uri="{FF2B5EF4-FFF2-40B4-BE49-F238E27FC236}">
                <a16:creationId xmlns:a16="http://schemas.microsoft.com/office/drawing/2014/main" id="{06E50223-6014-14F0-E405-AB73B1B6D5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1" y="288211"/>
            <a:ext cx="913117" cy="224537"/>
          </a:xfrm>
          <a:prstGeom prst="rect">
            <a:avLst/>
          </a:prstGeom>
        </p:spPr>
      </p:pic>
      <p:sp>
        <p:nvSpPr>
          <p:cNvPr id="28" name="Text Placeholder 22">
            <a:extLst>
              <a:ext uri="{FF2B5EF4-FFF2-40B4-BE49-F238E27FC236}">
                <a16:creationId xmlns:a16="http://schemas.microsoft.com/office/drawing/2014/main" id="{413A8EA5-A95C-E49B-E974-8CE3A55D0DE0}"/>
              </a:ext>
            </a:extLst>
          </p:cNvPr>
          <p:cNvSpPr>
            <a:spLocks noGrp="1"/>
          </p:cNvSpPr>
          <p:nvPr>
            <p:ph type="body" sz="quarter" idx="20" hasCustomPrompt="1"/>
          </p:nvPr>
        </p:nvSpPr>
        <p:spPr>
          <a:xfrm>
            <a:off x="1171799" y="3764492"/>
            <a:ext cx="933785" cy="602108"/>
          </a:xfrm>
          <a:prstGeom prst="rect">
            <a:avLst/>
          </a:prstGeom>
        </p:spPr>
        <p:txBody>
          <a:bodyPr/>
          <a:lstStyle>
            <a:lvl1pPr marL="0" indent="0">
              <a:buNone/>
              <a:defRPr sz="4400">
                <a:solidFill>
                  <a:schemeClr val="bg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Fig</a:t>
            </a:r>
            <a:endParaRPr lang="en-GB"/>
          </a:p>
        </p:txBody>
      </p:sp>
      <p:sp>
        <p:nvSpPr>
          <p:cNvPr id="29" name="Text Placeholder 22">
            <a:extLst>
              <a:ext uri="{FF2B5EF4-FFF2-40B4-BE49-F238E27FC236}">
                <a16:creationId xmlns:a16="http://schemas.microsoft.com/office/drawing/2014/main" id="{06615873-3B64-7701-6A5F-341E7344638D}"/>
              </a:ext>
            </a:extLst>
          </p:cNvPr>
          <p:cNvSpPr>
            <a:spLocks noGrp="1"/>
          </p:cNvSpPr>
          <p:nvPr>
            <p:ph type="body" sz="quarter" idx="21" hasCustomPrompt="1"/>
          </p:nvPr>
        </p:nvSpPr>
        <p:spPr>
          <a:xfrm>
            <a:off x="4302206" y="3870532"/>
            <a:ext cx="933785" cy="602108"/>
          </a:xfrm>
          <a:prstGeom prst="rect">
            <a:avLst/>
          </a:prstGeom>
        </p:spPr>
        <p:txBody>
          <a:bodyPr/>
          <a:lstStyle>
            <a:lvl1pPr marL="0" indent="0">
              <a:buNone/>
              <a:defRPr sz="4400">
                <a:solidFill>
                  <a:schemeClr val="bg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Fig</a:t>
            </a:r>
            <a:endParaRPr lang="en-GB"/>
          </a:p>
        </p:txBody>
      </p:sp>
      <p:sp>
        <p:nvSpPr>
          <p:cNvPr id="30" name="Text Placeholder 22">
            <a:extLst>
              <a:ext uri="{FF2B5EF4-FFF2-40B4-BE49-F238E27FC236}">
                <a16:creationId xmlns:a16="http://schemas.microsoft.com/office/drawing/2014/main" id="{C89C991C-D1F1-FA36-9174-DE515BED601A}"/>
              </a:ext>
            </a:extLst>
          </p:cNvPr>
          <p:cNvSpPr>
            <a:spLocks noGrp="1"/>
          </p:cNvSpPr>
          <p:nvPr>
            <p:ph type="body" sz="quarter" idx="22" hasCustomPrompt="1"/>
          </p:nvPr>
        </p:nvSpPr>
        <p:spPr>
          <a:xfrm>
            <a:off x="6990262" y="3870532"/>
            <a:ext cx="933785" cy="602108"/>
          </a:xfrm>
          <a:prstGeom prst="rect">
            <a:avLst/>
          </a:prstGeom>
        </p:spPr>
        <p:txBody>
          <a:bodyPr/>
          <a:lstStyle>
            <a:lvl1pPr marL="0" indent="0">
              <a:buNone/>
              <a:defRPr sz="4400">
                <a:solidFill>
                  <a:schemeClr val="bg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Fig</a:t>
            </a:r>
            <a:endParaRPr lang="en-GB"/>
          </a:p>
        </p:txBody>
      </p:sp>
      <p:sp>
        <p:nvSpPr>
          <p:cNvPr id="31" name="Text Placeholder 22">
            <a:extLst>
              <a:ext uri="{FF2B5EF4-FFF2-40B4-BE49-F238E27FC236}">
                <a16:creationId xmlns:a16="http://schemas.microsoft.com/office/drawing/2014/main" id="{38562ED6-6953-49EA-49D6-2D675D094ADB}"/>
              </a:ext>
            </a:extLst>
          </p:cNvPr>
          <p:cNvSpPr>
            <a:spLocks noGrp="1"/>
          </p:cNvSpPr>
          <p:nvPr>
            <p:ph type="body" sz="quarter" idx="23" hasCustomPrompt="1"/>
          </p:nvPr>
        </p:nvSpPr>
        <p:spPr>
          <a:xfrm>
            <a:off x="697497" y="5584702"/>
            <a:ext cx="1882387" cy="301054"/>
          </a:xfrm>
          <a:prstGeom prst="rect">
            <a:avLst/>
          </a:prstGeom>
        </p:spPr>
        <p:txBody>
          <a:bodyPr/>
          <a:lstStyle>
            <a:lvl1pPr marL="0" indent="0" algn="ctr">
              <a:buNone/>
              <a:defRPr sz="20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32" name="Text Placeholder 22">
            <a:extLst>
              <a:ext uri="{FF2B5EF4-FFF2-40B4-BE49-F238E27FC236}">
                <a16:creationId xmlns:a16="http://schemas.microsoft.com/office/drawing/2014/main" id="{14C1677F-88AF-956E-CEF4-A1CFB9BA8A25}"/>
              </a:ext>
            </a:extLst>
          </p:cNvPr>
          <p:cNvSpPr>
            <a:spLocks noGrp="1"/>
          </p:cNvSpPr>
          <p:nvPr>
            <p:ph type="body" sz="quarter" idx="24" hasCustomPrompt="1"/>
          </p:nvPr>
        </p:nvSpPr>
        <p:spPr>
          <a:xfrm>
            <a:off x="3827904" y="5587417"/>
            <a:ext cx="1882387" cy="301054"/>
          </a:xfrm>
          <a:prstGeom prst="rect">
            <a:avLst/>
          </a:prstGeom>
        </p:spPr>
        <p:txBody>
          <a:bodyPr/>
          <a:lstStyle>
            <a:lvl1pPr marL="0" indent="0" algn="ctr">
              <a:buNone/>
              <a:defRPr sz="20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33" name="Text Placeholder 22">
            <a:extLst>
              <a:ext uri="{FF2B5EF4-FFF2-40B4-BE49-F238E27FC236}">
                <a16:creationId xmlns:a16="http://schemas.microsoft.com/office/drawing/2014/main" id="{024EF652-AC55-C8A8-853D-8EB06828F4D1}"/>
              </a:ext>
            </a:extLst>
          </p:cNvPr>
          <p:cNvSpPr>
            <a:spLocks noGrp="1"/>
          </p:cNvSpPr>
          <p:nvPr>
            <p:ph type="body" sz="quarter" idx="25" hasCustomPrompt="1"/>
          </p:nvPr>
        </p:nvSpPr>
        <p:spPr>
          <a:xfrm>
            <a:off x="6515960" y="5576111"/>
            <a:ext cx="1882387" cy="301054"/>
          </a:xfrm>
          <a:prstGeom prst="rect">
            <a:avLst/>
          </a:prstGeom>
        </p:spPr>
        <p:txBody>
          <a:bodyPr/>
          <a:lstStyle>
            <a:lvl1pPr marL="0" indent="0" algn="ctr">
              <a:buNone/>
              <a:defRPr sz="20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Tree>
    <p:extLst>
      <p:ext uri="{BB962C8B-B14F-4D97-AF65-F5344CB8AC3E}">
        <p14:creationId xmlns:p14="http://schemas.microsoft.com/office/powerpoint/2010/main" val="29700844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FO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621200-8AA2-0F1B-F7EE-11D52F026069}"/>
              </a:ext>
            </a:extLst>
          </p:cNvPr>
          <p:cNvSpPr/>
          <p:nvPr userDrawn="1"/>
        </p:nvSpPr>
        <p:spPr>
          <a:xfrm>
            <a:off x="0" y="2427900"/>
            <a:ext cx="12192000" cy="44301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87D126B6-3ECC-6010-1DD1-9E77626DC62D}"/>
              </a:ext>
            </a:extLst>
          </p:cNvPr>
          <p:cNvSpPr/>
          <p:nvPr userDrawn="1"/>
        </p:nvSpPr>
        <p:spPr>
          <a:xfrm>
            <a:off x="386090" y="2915942"/>
            <a:ext cx="2505206" cy="2505206"/>
          </a:xfrm>
          <a:prstGeom prst="ellipse">
            <a:avLst/>
          </a:prstGeom>
          <a:solidFill>
            <a:srgbClr val="5B6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0DE83A0F-2666-4AD7-EB38-30CA447E762E}"/>
              </a:ext>
            </a:extLst>
          </p:cNvPr>
          <p:cNvSpPr/>
          <p:nvPr userDrawn="1"/>
        </p:nvSpPr>
        <p:spPr>
          <a:xfrm>
            <a:off x="3715996" y="3190433"/>
            <a:ext cx="2083695" cy="2083695"/>
          </a:xfrm>
          <a:prstGeom prst="ellipse">
            <a:avLst/>
          </a:prstGeom>
          <a:solidFill>
            <a:srgbClr val="005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8CEC368-CC02-76FF-8F61-5572FABA3ADA}"/>
              </a:ext>
            </a:extLst>
          </p:cNvPr>
          <p:cNvSpPr/>
          <p:nvPr userDrawn="1"/>
        </p:nvSpPr>
        <p:spPr>
          <a:xfrm>
            <a:off x="6624391" y="3390488"/>
            <a:ext cx="1665531" cy="1665531"/>
          </a:xfrm>
          <a:prstGeom prst="ellipse">
            <a:avLst/>
          </a:prstGeom>
          <a:solidFill>
            <a:srgbClr val="21AD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299D52C8-0683-4A12-B0AA-D727F9DDE635}"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2088439"/>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4699966" y="989830"/>
            <a:ext cx="5762880" cy="1304962"/>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989830"/>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pic>
        <p:nvPicPr>
          <p:cNvPr id="21" name="Graphic 20">
            <a:extLst>
              <a:ext uri="{FF2B5EF4-FFF2-40B4-BE49-F238E27FC236}">
                <a16:creationId xmlns:a16="http://schemas.microsoft.com/office/drawing/2014/main" id="{06E50223-6014-14F0-E405-AB73B1B6D5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1" y="288211"/>
            <a:ext cx="913117" cy="224537"/>
          </a:xfrm>
          <a:prstGeom prst="rect">
            <a:avLst/>
          </a:prstGeom>
        </p:spPr>
      </p:pic>
      <p:sp>
        <p:nvSpPr>
          <p:cNvPr id="28" name="Text Placeholder 22">
            <a:extLst>
              <a:ext uri="{FF2B5EF4-FFF2-40B4-BE49-F238E27FC236}">
                <a16:creationId xmlns:a16="http://schemas.microsoft.com/office/drawing/2014/main" id="{413A8EA5-A95C-E49B-E974-8CE3A55D0DE0}"/>
              </a:ext>
            </a:extLst>
          </p:cNvPr>
          <p:cNvSpPr>
            <a:spLocks noGrp="1"/>
          </p:cNvSpPr>
          <p:nvPr>
            <p:ph type="body" sz="quarter" idx="20" hasCustomPrompt="1"/>
          </p:nvPr>
        </p:nvSpPr>
        <p:spPr>
          <a:xfrm>
            <a:off x="1171799" y="3764492"/>
            <a:ext cx="933785" cy="602108"/>
          </a:xfrm>
          <a:prstGeom prst="rect">
            <a:avLst/>
          </a:prstGeom>
        </p:spPr>
        <p:txBody>
          <a:bodyPr/>
          <a:lstStyle>
            <a:lvl1pPr marL="0" indent="0">
              <a:buNone/>
              <a:defRPr sz="4400">
                <a:solidFill>
                  <a:schemeClr val="bg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Fig</a:t>
            </a:r>
            <a:endParaRPr lang="en-GB"/>
          </a:p>
        </p:txBody>
      </p:sp>
      <p:sp>
        <p:nvSpPr>
          <p:cNvPr id="29" name="Text Placeholder 22">
            <a:extLst>
              <a:ext uri="{FF2B5EF4-FFF2-40B4-BE49-F238E27FC236}">
                <a16:creationId xmlns:a16="http://schemas.microsoft.com/office/drawing/2014/main" id="{06615873-3B64-7701-6A5F-341E7344638D}"/>
              </a:ext>
            </a:extLst>
          </p:cNvPr>
          <p:cNvSpPr>
            <a:spLocks noGrp="1"/>
          </p:cNvSpPr>
          <p:nvPr>
            <p:ph type="body" sz="quarter" idx="21" hasCustomPrompt="1"/>
          </p:nvPr>
        </p:nvSpPr>
        <p:spPr>
          <a:xfrm>
            <a:off x="4302206" y="3870532"/>
            <a:ext cx="933785" cy="602108"/>
          </a:xfrm>
          <a:prstGeom prst="rect">
            <a:avLst/>
          </a:prstGeom>
        </p:spPr>
        <p:txBody>
          <a:bodyPr/>
          <a:lstStyle>
            <a:lvl1pPr marL="0" indent="0">
              <a:buNone/>
              <a:defRPr sz="4400">
                <a:solidFill>
                  <a:schemeClr val="bg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Fig</a:t>
            </a:r>
            <a:endParaRPr lang="en-GB"/>
          </a:p>
        </p:txBody>
      </p:sp>
      <p:sp>
        <p:nvSpPr>
          <p:cNvPr id="30" name="Text Placeholder 22">
            <a:extLst>
              <a:ext uri="{FF2B5EF4-FFF2-40B4-BE49-F238E27FC236}">
                <a16:creationId xmlns:a16="http://schemas.microsoft.com/office/drawing/2014/main" id="{C89C991C-D1F1-FA36-9174-DE515BED601A}"/>
              </a:ext>
            </a:extLst>
          </p:cNvPr>
          <p:cNvSpPr>
            <a:spLocks noGrp="1"/>
          </p:cNvSpPr>
          <p:nvPr>
            <p:ph type="body" sz="quarter" idx="22" hasCustomPrompt="1"/>
          </p:nvPr>
        </p:nvSpPr>
        <p:spPr>
          <a:xfrm>
            <a:off x="6990262" y="3870532"/>
            <a:ext cx="933785" cy="602108"/>
          </a:xfrm>
          <a:prstGeom prst="rect">
            <a:avLst/>
          </a:prstGeom>
        </p:spPr>
        <p:txBody>
          <a:bodyPr/>
          <a:lstStyle>
            <a:lvl1pPr marL="0" indent="0">
              <a:buNone/>
              <a:defRPr sz="4400">
                <a:solidFill>
                  <a:schemeClr val="bg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Fig</a:t>
            </a:r>
            <a:endParaRPr lang="en-GB"/>
          </a:p>
        </p:txBody>
      </p:sp>
      <p:sp>
        <p:nvSpPr>
          <p:cNvPr id="31" name="Text Placeholder 22">
            <a:extLst>
              <a:ext uri="{FF2B5EF4-FFF2-40B4-BE49-F238E27FC236}">
                <a16:creationId xmlns:a16="http://schemas.microsoft.com/office/drawing/2014/main" id="{38562ED6-6953-49EA-49D6-2D675D094ADB}"/>
              </a:ext>
            </a:extLst>
          </p:cNvPr>
          <p:cNvSpPr>
            <a:spLocks noGrp="1"/>
          </p:cNvSpPr>
          <p:nvPr>
            <p:ph type="body" sz="quarter" idx="23" hasCustomPrompt="1"/>
          </p:nvPr>
        </p:nvSpPr>
        <p:spPr>
          <a:xfrm>
            <a:off x="697497" y="5584702"/>
            <a:ext cx="1882387" cy="301054"/>
          </a:xfrm>
          <a:prstGeom prst="rect">
            <a:avLst/>
          </a:prstGeom>
        </p:spPr>
        <p:txBody>
          <a:bodyPr/>
          <a:lstStyle>
            <a:lvl1pPr marL="0" indent="0" algn="ctr">
              <a:buNone/>
              <a:defRPr sz="20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32" name="Text Placeholder 22">
            <a:extLst>
              <a:ext uri="{FF2B5EF4-FFF2-40B4-BE49-F238E27FC236}">
                <a16:creationId xmlns:a16="http://schemas.microsoft.com/office/drawing/2014/main" id="{14C1677F-88AF-956E-CEF4-A1CFB9BA8A25}"/>
              </a:ext>
            </a:extLst>
          </p:cNvPr>
          <p:cNvSpPr>
            <a:spLocks noGrp="1"/>
          </p:cNvSpPr>
          <p:nvPr>
            <p:ph type="body" sz="quarter" idx="24" hasCustomPrompt="1"/>
          </p:nvPr>
        </p:nvSpPr>
        <p:spPr>
          <a:xfrm>
            <a:off x="3827904" y="5587417"/>
            <a:ext cx="1882387" cy="301054"/>
          </a:xfrm>
          <a:prstGeom prst="rect">
            <a:avLst/>
          </a:prstGeom>
        </p:spPr>
        <p:txBody>
          <a:bodyPr/>
          <a:lstStyle>
            <a:lvl1pPr marL="0" indent="0" algn="ctr">
              <a:buNone/>
              <a:defRPr sz="20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33" name="Text Placeholder 22">
            <a:extLst>
              <a:ext uri="{FF2B5EF4-FFF2-40B4-BE49-F238E27FC236}">
                <a16:creationId xmlns:a16="http://schemas.microsoft.com/office/drawing/2014/main" id="{024EF652-AC55-C8A8-853D-8EB06828F4D1}"/>
              </a:ext>
            </a:extLst>
          </p:cNvPr>
          <p:cNvSpPr>
            <a:spLocks noGrp="1"/>
          </p:cNvSpPr>
          <p:nvPr>
            <p:ph type="body" sz="quarter" idx="25" hasCustomPrompt="1"/>
          </p:nvPr>
        </p:nvSpPr>
        <p:spPr>
          <a:xfrm>
            <a:off x="6515960" y="5576111"/>
            <a:ext cx="1882387" cy="301054"/>
          </a:xfrm>
          <a:prstGeom prst="rect">
            <a:avLst/>
          </a:prstGeom>
        </p:spPr>
        <p:txBody>
          <a:bodyPr/>
          <a:lstStyle>
            <a:lvl1pPr marL="0" indent="0" algn="ctr">
              <a:buNone/>
              <a:defRPr sz="20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pic>
        <p:nvPicPr>
          <p:cNvPr id="2" name="Picture 1">
            <a:extLst>
              <a:ext uri="{FF2B5EF4-FFF2-40B4-BE49-F238E27FC236}">
                <a16:creationId xmlns:a16="http://schemas.microsoft.com/office/drawing/2014/main" id="{CF48CFCB-02DE-4811-C29A-23B910F0ED2F}"/>
              </a:ext>
            </a:extLst>
          </p:cNvPr>
          <p:cNvPicPr>
            <a:picLocks noChangeAspect="1"/>
          </p:cNvPicPr>
          <p:nvPr userDrawn="1"/>
        </p:nvPicPr>
        <p:blipFill rotWithShape="1">
          <a:blip r:embed="rId4"/>
          <a:srcRect l="7251" r="5760"/>
          <a:stretch/>
        </p:blipFill>
        <p:spPr>
          <a:xfrm>
            <a:off x="9381995" y="2427900"/>
            <a:ext cx="2812208" cy="4430100"/>
          </a:xfrm>
          <a:prstGeom prst="rect">
            <a:avLst/>
          </a:prstGeom>
        </p:spPr>
      </p:pic>
    </p:spTree>
    <p:extLst>
      <p:ext uri="{BB962C8B-B14F-4D97-AF65-F5344CB8AC3E}">
        <p14:creationId xmlns:p14="http://schemas.microsoft.com/office/powerpoint/2010/main" val="37597272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FEATURES">
    <p:spTree>
      <p:nvGrpSpPr>
        <p:cNvPr id="1" name=""/>
        <p:cNvGrpSpPr/>
        <p:nvPr/>
      </p:nvGrpSpPr>
      <p:grpSpPr>
        <a:xfrm>
          <a:off x="0" y="0"/>
          <a:ext cx="0" cy="0"/>
          <a:chOff x="0" y="0"/>
          <a:chExt cx="0" cy="0"/>
        </a:xfrm>
      </p:grpSpPr>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D7E0B128-22BD-46B6-A91F-DD64010FD39A}"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2088439"/>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4699966" y="989830"/>
            <a:ext cx="5762880" cy="1304962"/>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989830"/>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18" name="Picture Placeholder 17">
            <a:extLst>
              <a:ext uri="{FF2B5EF4-FFF2-40B4-BE49-F238E27FC236}">
                <a16:creationId xmlns:a16="http://schemas.microsoft.com/office/drawing/2014/main" id="{6C365EF3-2E84-98DA-18AB-080427A750A8}"/>
              </a:ext>
            </a:extLst>
          </p:cNvPr>
          <p:cNvSpPr>
            <a:spLocks noGrp="1"/>
          </p:cNvSpPr>
          <p:nvPr>
            <p:ph type="pic" sz="quarter" idx="19" hasCustomPrompt="1"/>
          </p:nvPr>
        </p:nvSpPr>
        <p:spPr>
          <a:xfrm>
            <a:off x="0" y="2479867"/>
            <a:ext cx="2812207" cy="3879537"/>
          </a:xfrm>
          <a:prstGeom prst="rect">
            <a:avLst/>
          </a:prstGeom>
        </p:spPr>
        <p:txBody>
          <a:bodyPr/>
          <a:lstStyle>
            <a:lvl1pPr marL="0" indent="0">
              <a:buFontTx/>
              <a:buNone/>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icon to add image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pic>
        <p:nvPicPr>
          <p:cNvPr id="21" name="Graphic 20">
            <a:extLst>
              <a:ext uri="{FF2B5EF4-FFF2-40B4-BE49-F238E27FC236}">
                <a16:creationId xmlns:a16="http://schemas.microsoft.com/office/drawing/2014/main" id="{06E50223-6014-14F0-E405-AB73B1B6D5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1" y="288211"/>
            <a:ext cx="913117" cy="224537"/>
          </a:xfrm>
          <a:prstGeom prst="rect">
            <a:avLst/>
          </a:prstGeom>
        </p:spPr>
      </p:pic>
      <p:cxnSp>
        <p:nvCxnSpPr>
          <p:cNvPr id="3" name="Straight Connector 2">
            <a:extLst>
              <a:ext uri="{FF2B5EF4-FFF2-40B4-BE49-F238E27FC236}">
                <a16:creationId xmlns:a16="http://schemas.microsoft.com/office/drawing/2014/main" id="{991AC606-7D05-4832-2E6E-D503B9736E56}"/>
              </a:ext>
            </a:extLst>
          </p:cNvPr>
          <p:cNvCxnSpPr/>
          <p:nvPr userDrawn="1"/>
        </p:nvCxnSpPr>
        <p:spPr>
          <a:xfrm>
            <a:off x="5983266" y="2630466"/>
            <a:ext cx="0" cy="3565149"/>
          </a:xfrm>
          <a:prstGeom prst="line">
            <a:avLst/>
          </a:prstGeom>
          <a:ln>
            <a:solidFill>
              <a:srgbClr val="005C7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58A2FEF-EFC1-EAF7-ACF7-52B8DAE7FF66}"/>
              </a:ext>
            </a:extLst>
          </p:cNvPr>
          <p:cNvCxnSpPr/>
          <p:nvPr userDrawn="1"/>
        </p:nvCxnSpPr>
        <p:spPr>
          <a:xfrm>
            <a:off x="8913144" y="2630466"/>
            <a:ext cx="0" cy="3565149"/>
          </a:xfrm>
          <a:prstGeom prst="line">
            <a:avLst/>
          </a:prstGeom>
          <a:ln>
            <a:solidFill>
              <a:srgbClr val="005C71"/>
            </a:solidFill>
          </a:ln>
        </p:spPr>
        <p:style>
          <a:lnRef idx="1">
            <a:schemeClr val="accent1"/>
          </a:lnRef>
          <a:fillRef idx="0">
            <a:schemeClr val="accent1"/>
          </a:fillRef>
          <a:effectRef idx="0">
            <a:schemeClr val="accent1"/>
          </a:effectRef>
          <a:fontRef idx="minor">
            <a:schemeClr val="tx1"/>
          </a:fontRef>
        </p:style>
      </p:cxnSp>
      <p:sp>
        <p:nvSpPr>
          <p:cNvPr id="35" name="Text Placeholder 11">
            <a:extLst>
              <a:ext uri="{FF2B5EF4-FFF2-40B4-BE49-F238E27FC236}">
                <a16:creationId xmlns:a16="http://schemas.microsoft.com/office/drawing/2014/main" id="{D07E4917-136C-0903-04CA-C7806D271DFE}"/>
              </a:ext>
            </a:extLst>
          </p:cNvPr>
          <p:cNvSpPr>
            <a:spLocks noGrp="1"/>
          </p:cNvSpPr>
          <p:nvPr>
            <p:ph type="body" sz="quarter" idx="20" hasCustomPrompt="1"/>
          </p:nvPr>
        </p:nvSpPr>
        <p:spPr>
          <a:xfrm>
            <a:off x="3965051" y="3066376"/>
            <a:ext cx="1065500" cy="190011"/>
          </a:xfrm>
          <a:prstGeom prst="rect">
            <a:avLst/>
          </a:prstGeom>
        </p:spPr>
        <p:txBody>
          <a:bodyPr/>
          <a:lstStyle>
            <a:lvl1pPr marL="0" indent="0" algn="ctr">
              <a:buNone/>
              <a:defRPr sz="105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endParaRPr lang="en-GB"/>
          </a:p>
        </p:txBody>
      </p:sp>
      <p:sp>
        <p:nvSpPr>
          <p:cNvPr id="36" name="Text Placeholder 22">
            <a:extLst>
              <a:ext uri="{FF2B5EF4-FFF2-40B4-BE49-F238E27FC236}">
                <a16:creationId xmlns:a16="http://schemas.microsoft.com/office/drawing/2014/main" id="{C87F6D26-E954-4576-30F0-ACE1571516D6}"/>
              </a:ext>
            </a:extLst>
          </p:cNvPr>
          <p:cNvSpPr>
            <a:spLocks noGrp="1"/>
          </p:cNvSpPr>
          <p:nvPr>
            <p:ph type="body" sz="quarter" idx="21" hasCustomPrompt="1"/>
          </p:nvPr>
        </p:nvSpPr>
        <p:spPr>
          <a:xfrm>
            <a:off x="3673504" y="3481341"/>
            <a:ext cx="1648594" cy="602108"/>
          </a:xfrm>
          <a:prstGeom prst="rect">
            <a:avLst/>
          </a:prstGeom>
        </p:spPr>
        <p:txBody>
          <a:bodyPr/>
          <a:lstStyle>
            <a:lvl1pPr marL="0" indent="0" algn="ctr">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37" name="Text Placeholder 20">
            <a:extLst>
              <a:ext uri="{FF2B5EF4-FFF2-40B4-BE49-F238E27FC236}">
                <a16:creationId xmlns:a16="http://schemas.microsoft.com/office/drawing/2014/main" id="{F9942860-87BB-E121-684C-6CE45DA98791}"/>
              </a:ext>
            </a:extLst>
          </p:cNvPr>
          <p:cNvSpPr>
            <a:spLocks noGrp="1"/>
          </p:cNvSpPr>
          <p:nvPr>
            <p:ph type="body" sz="quarter" idx="22" hasCustomPrompt="1"/>
          </p:nvPr>
        </p:nvSpPr>
        <p:spPr>
          <a:xfrm>
            <a:off x="3169815" y="4249063"/>
            <a:ext cx="2655972" cy="1519280"/>
          </a:xfrm>
          <a:prstGeom prst="rect">
            <a:avLst/>
          </a:prstGeom>
        </p:spPr>
        <p:txBody>
          <a:bodyPr/>
          <a:lstStyle>
            <a:lvl1pPr marL="0" indent="0" algn="ctr">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 needs and stay on top of changing legislation with ease.</a:t>
            </a:r>
          </a:p>
        </p:txBody>
      </p:sp>
      <p:sp>
        <p:nvSpPr>
          <p:cNvPr id="38" name="Text Placeholder 11">
            <a:extLst>
              <a:ext uri="{FF2B5EF4-FFF2-40B4-BE49-F238E27FC236}">
                <a16:creationId xmlns:a16="http://schemas.microsoft.com/office/drawing/2014/main" id="{B195908A-1517-D66A-5500-C0B960F2EAA0}"/>
              </a:ext>
            </a:extLst>
          </p:cNvPr>
          <p:cNvSpPr>
            <a:spLocks noGrp="1"/>
          </p:cNvSpPr>
          <p:nvPr>
            <p:ph type="body" sz="quarter" idx="23" hasCustomPrompt="1"/>
          </p:nvPr>
        </p:nvSpPr>
        <p:spPr>
          <a:xfrm>
            <a:off x="6918436" y="3066376"/>
            <a:ext cx="1065500" cy="190011"/>
          </a:xfrm>
          <a:prstGeom prst="rect">
            <a:avLst/>
          </a:prstGeom>
        </p:spPr>
        <p:txBody>
          <a:bodyPr/>
          <a:lstStyle>
            <a:lvl1pPr marL="0" indent="0" algn="ctr">
              <a:buNone/>
              <a:defRPr sz="105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endParaRPr lang="en-GB"/>
          </a:p>
        </p:txBody>
      </p:sp>
      <p:sp>
        <p:nvSpPr>
          <p:cNvPr id="39" name="Text Placeholder 22">
            <a:extLst>
              <a:ext uri="{FF2B5EF4-FFF2-40B4-BE49-F238E27FC236}">
                <a16:creationId xmlns:a16="http://schemas.microsoft.com/office/drawing/2014/main" id="{01A15182-46A4-5DE6-B8B2-1FC0560D2160}"/>
              </a:ext>
            </a:extLst>
          </p:cNvPr>
          <p:cNvSpPr>
            <a:spLocks noGrp="1"/>
          </p:cNvSpPr>
          <p:nvPr>
            <p:ph type="body" sz="quarter" idx="24" hasCustomPrompt="1"/>
          </p:nvPr>
        </p:nvSpPr>
        <p:spPr>
          <a:xfrm>
            <a:off x="6626889" y="3481341"/>
            <a:ext cx="1648594" cy="602108"/>
          </a:xfrm>
          <a:prstGeom prst="rect">
            <a:avLst/>
          </a:prstGeom>
        </p:spPr>
        <p:txBody>
          <a:bodyPr/>
          <a:lstStyle>
            <a:lvl1pPr marL="0" indent="0" algn="ctr">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40" name="Text Placeholder 20">
            <a:extLst>
              <a:ext uri="{FF2B5EF4-FFF2-40B4-BE49-F238E27FC236}">
                <a16:creationId xmlns:a16="http://schemas.microsoft.com/office/drawing/2014/main" id="{BDAC8C9D-5890-EE36-3B9F-6CFBEEE25919}"/>
              </a:ext>
            </a:extLst>
          </p:cNvPr>
          <p:cNvSpPr>
            <a:spLocks noGrp="1"/>
          </p:cNvSpPr>
          <p:nvPr>
            <p:ph type="body" sz="quarter" idx="25" hasCustomPrompt="1"/>
          </p:nvPr>
        </p:nvSpPr>
        <p:spPr>
          <a:xfrm>
            <a:off x="6123200" y="4249063"/>
            <a:ext cx="2655972" cy="1519280"/>
          </a:xfrm>
          <a:prstGeom prst="rect">
            <a:avLst/>
          </a:prstGeom>
        </p:spPr>
        <p:txBody>
          <a:bodyPr/>
          <a:lstStyle>
            <a:lvl1pPr marL="0" indent="0" algn="ctr">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 needs and stay on top of changing legislation with ease.</a:t>
            </a:r>
          </a:p>
        </p:txBody>
      </p:sp>
      <p:sp>
        <p:nvSpPr>
          <p:cNvPr id="41" name="Text Placeholder 11">
            <a:extLst>
              <a:ext uri="{FF2B5EF4-FFF2-40B4-BE49-F238E27FC236}">
                <a16:creationId xmlns:a16="http://schemas.microsoft.com/office/drawing/2014/main" id="{E134EE9B-E8C0-69AD-7514-0D4CE1DE589D}"/>
              </a:ext>
            </a:extLst>
          </p:cNvPr>
          <p:cNvSpPr>
            <a:spLocks noGrp="1"/>
          </p:cNvSpPr>
          <p:nvPr>
            <p:ph type="body" sz="quarter" idx="26" hasCustomPrompt="1"/>
          </p:nvPr>
        </p:nvSpPr>
        <p:spPr>
          <a:xfrm>
            <a:off x="9848313" y="3066376"/>
            <a:ext cx="1065500" cy="190011"/>
          </a:xfrm>
          <a:prstGeom prst="rect">
            <a:avLst/>
          </a:prstGeom>
        </p:spPr>
        <p:txBody>
          <a:bodyPr/>
          <a:lstStyle>
            <a:lvl1pPr marL="0" indent="0" algn="ctr">
              <a:buNone/>
              <a:defRPr sz="105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endParaRPr lang="en-GB"/>
          </a:p>
        </p:txBody>
      </p:sp>
      <p:sp>
        <p:nvSpPr>
          <p:cNvPr id="42" name="Text Placeholder 22">
            <a:extLst>
              <a:ext uri="{FF2B5EF4-FFF2-40B4-BE49-F238E27FC236}">
                <a16:creationId xmlns:a16="http://schemas.microsoft.com/office/drawing/2014/main" id="{B0A101FA-A5D8-35EB-E37E-7D335856207E}"/>
              </a:ext>
            </a:extLst>
          </p:cNvPr>
          <p:cNvSpPr>
            <a:spLocks noGrp="1"/>
          </p:cNvSpPr>
          <p:nvPr>
            <p:ph type="body" sz="quarter" idx="27" hasCustomPrompt="1"/>
          </p:nvPr>
        </p:nvSpPr>
        <p:spPr>
          <a:xfrm>
            <a:off x="9556766" y="3481341"/>
            <a:ext cx="1648594" cy="602108"/>
          </a:xfrm>
          <a:prstGeom prst="rect">
            <a:avLst/>
          </a:prstGeom>
        </p:spPr>
        <p:txBody>
          <a:bodyPr/>
          <a:lstStyle>
            <a:lvl1pPr marL="0" indent="0" algn="ctr">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43" name="Text Placeholder 20">
            <a:extLst>
              <a:ext uri="{FF2B5EF4-FFF2-40B4-BE49-F238E27FC236}">
                <a16:creationId xmlns:a16="http://schemas.microsoft.com/office/drawing/2014/main" id="{17A4FEC5-0394-9247-FDC0-4F6FF31BFB6B}"/>
              </a:ext>
            </a:extLst>
          </p:cNvPr>
          <p:cNvSpPr>
            <a:spLocks noGrp="1"/>
          </p:cNvSpPr>
          <p:nvPr>
            <p:ph type="body" sz="quarter" idx="28" hasCustomPrompt="1"/>
          </p:nvPr>
        </p:nvSpPr>
        <p:spPr>
          <a:xfrm>
            <a:off x="9053077" y="4249063"/>
            <a:ext cx="2655972" cy="1519280"/>
          </a:xfrm>
          <a:prstGeom prst="rect">
            <a:avLst/>
          </a:prstGeom>
        </p:spPr>
        <p:txBody>
          <a:bodyPr/>
          <a:lstStyle>
            <a:lvl1pPr marL="0" indent="0" algn="ctr">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 needs and stay on top of changing legislation with ease.</a:t>
            </a:r>
          </a:p>
        </p:txBody>
      </p:sp>
    </p:spTree>
    <p:extLst>
      <p:ext uri="{BB962C8B-B14F-4D97-AF65-F5344CB8AC3E}">
        <p14:creationId xmlns:p14="http://schemas.microsoft.com/office/powerpoint/2010/main" val="3999171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3 FEATURES">
    <p:spTree>
      <p:nvGrpSpPr>
        <p:cNvPr id="1" name=""/>
        <p:cNvGrpSpPr/>
        <p:nvPr/>
      </p:nvGrpSpPr>
      <p:grpSpPr>
        <a:xfrm>
          <a:off x="0" y="0"/>
          <a:ext cx="0" cy="0"/>
          <a:chOff x="0" y="0"/>
          <a:chExt cx="0" cy="0"/>
        </a:xfrm>
      </p:grpSpPr>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333B1679-28C2-4BED-A420-6A2B5CC1A35A}"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2088439"/>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4699966" y="989830"/>
            <a:ext cx="5762880" cy="1304962"/>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989830"/>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pic>
        <p:nvPicPr>
          <p:cNvPr id="21" name="Graphic 20">
            <a:extLst>
              <a:ext uri="{FF2B5EF4-FFF2-40B4-BE49-F238E27FC236}">
                <a16:creationId xmlns:a16="http://schemas.microsoft.com/office/drawing/2014/main" id="{06E50223-6014-14F0-E405-AB73B1B6D5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1" y="288211"/>
            <a:ext cx="913117" cy="224537"/>
          </a:xfrm>
          <a:prstGeom prst="rect">
            <a:avLst/>
          </a:prstGeom>
        </p:spPr>
      </p:pic>
      <p:cxnSp>
        <p:nvCxnSpPr>
          <p:cNvPr id="3" name="Straight Connector 2">
            <a:extLst>
              <a:ext uri="{FF2B5EF4-FFF2-40B4-BE49-F238E27FC236}">
                <a16:creationId xmlns:a16="http://schemas.microsoft.com/office/drawing/2014/main" id="{991AC606-7D05-4832-2E6E-D503B9736E56}"/>
              </a:ext>
            </a:extLst>
          </p:cNvPr>
          <p:cNvCxnSpPr/>
          <p:nvPr userDrawn="1"/>
        </p:nvCxnSpPr>
        <p:spPr>
          <a:xfrm>
            <a:off x="5983266" y="2630466"/>
            <a:ext cx="0" cy="3565149"/>
          </a:xfrm>
          <a:prstGeom prst="line">
            <a:avLst/>
          </a:prstGeom>
          <a:ln>
            <a:solidFill>
              <a:srgbClr val="005C7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58A2FEF-EFC1-EAF7-ACF7-52B8DAE7FF66}"/>
              </a:ext>
            </a:extLst>
          </p:cNvPr>
          <p:cNvCxnSpPr/>
          <p:nvPr userDrawn="1"/>
        </p:nvCxnSpPr>
        <p:spPr>
          <a:xfrm>
            <a:off x="8913144" y="2630466"/>
            <a:ext cx="0" cy="3565149"/>
          </a:xfrm>
          <a:prstGeom prst="line">
            <a:avLst/>
          </a:prstGeom>
          <a:ln>
            <a:solidFill>
              <a:srgbClr val="005C71"/>
            </a:solidFill>
          </a:ln>
        </p:spPr>
        <p:style>
          <a:lnRef idx="1">
            <a:schemeClr val="accent1"/>
          </a:lnRef>
          <a:fillRef idx="0">
            <a:schemeClr val="accent1"/>
          </a:fillRef>
          <a:effectRef idx="0">
            <a:schemeClr val="accent1"/>
          </a:effectRef>
          <a:fontRef idx="minor">
            <a:schemeClr val="tx1"/>
          </a:fontRef>
        </p:style>
      </p:cxnSp>
      <p:sp>
        <p:nvSpPr>
          <p:cNvPr id="35" name="Text Placeholder 11">
            <a:extLst>
              <a:ext uri="{FF2B5EF4-FFF2-40B4-BE49-F238E27FC236}">
                <a16:creationId xmlns:a16="http://schemas.microsoft.com/office/drawing/2014/main" id="{D07E4917-136C-0903-04CA-C7806D271DFE}"/>
              </a:ext>
            </a:extLst>
          </p:cNvPr>
          <p:cNvSpPr>
            <a:spLocks noGrp="1"/>
          </p:cNvSpPr>
          <p:nvPr>
            <p:ph type="body" sz="quarter" idx="20" hasCustomPrompt="1"/>
          </p:nvPr>
        </p:nvSpPr>
        <p:spPr>
          <a:xfrm>
            <a:off x="3965051" y="3066376"/>
            <a:ext cx="1065500" cy="190011"/>
          </a:xfrm>
          <a:prstGeom prst="rect">
            <a:avLst/>
          </a:prstGeom>
        </p:spPr>
        <p:txBody>
          <a:bodyPr/>
          <a:lstStyle>
            <a:lvl1pPr marL="0" indent="0" algn="ctr">
              <a:buNone/>
              <a:defRPr sz="105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endParaRPr lang="en-GB"/>
          </a:p>
        </p:txBody>
      </p:sp>
      <p:sp>
        <p:nvSpPr>
          <p:cNvPr id="36" name="Text Placeholder 22">
            <a:extLst>
              <a:ext uri="{FF2B5EF4-FFF2-40B4-BE49-F238E27FC236}">
                <a16:creationId xmlns:a16="http://schemas.microsoft.com/office/drawing/2014/main" id="{C87F6D26-E954-4576-30F0-ACE1571516D6}"/>
              </a:ext>
            </a:extLst>
          </p:cNvPr>
          <p:cNvSpPr>
            <a:spLocks noGrp="1"/>
          </p:cNvSpPr>
          <p:nvPr>
            <p:ph type="body" sz="quarter" idx="21" hasCustomPrompt="1"/>
          </p:nvPr>
        </p:nvSpPr>
        <p:spPr>
          <a:xfrm>
            <a:off x="3673504" y="3481341"/>
            <a:ext cx="1648594" cy="602108"/>
          </a:xfrm>
          <a:prstGeom prst="rect">
            <a:avLst/>
          </a:prstGeom>
        </p:spPr>
        <p:txBody>
          <a:bodyPr/>
          <a:lstStyle>
            <a:lvl1pPr marL="0" indent="0" algn="ctr">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37" name="Text Placeholder 20">
            <a:extLst>
              <a:ext uri="{FF2B5EF4-FFF2-40B4-BE49-F238E27FC236}">
                <a16:creationId xmlns:a16="http://schemas.microsoft.com/office/drawing/2014/main" id="{F9942860-87BB-E121-684C-6CE45DA98791}"/>
              </a:ext>
            </a:extLst>
          </p:cNvPr>
          <p:cNvSpPr>
            <a:spLocks noGrp="1"/>
          </p:cNvSpPr>
          <p:nvPr>
            <p:ph type="body" sz="quarter" idx="22" hasCustomPrompt="1"/>
          </p:nvPr>
        </p:nvSpPr>
        <p:spPr>
          <a:xfrm>
            <a:off x="3169815" y="4249063"/>
            <a:ext cx="2655972" cy="1519280"/>
          </a:xfrm>
          <a:prstGeom prst="rect">
            <a:avLst/>
          </a:prstGeom>
        </p:spPr>
        <p:txBody>
          <a:bodyPr/>
          <a:lstStyle>
            <a:lvl1pPr marL="0" indent="0" algn="ctr">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 needs and stay on top of changing legislation with ease.</a:t>
            </a:r>
          </a:p>
        </p:txBody>
      </p:sp>
      <p:sp>
        <p:nvSpPr>
          <p:cNvPr id="38" name="Text Placeholder 11">
            <a:extLst>
              <a:ext uri="{FF2B5EF4-FFF2-40B4-BE49-F238E27FC236}">
                <a16:creationId xmlns:a16="http://schemas.microsoft.com/office/drawing/2014/main" id="{B195908A-1517-D66A-5500-C0B960F2EAA0}"/>
              </a:ext>
            </a:extLst>
          </p:cNvPr>
          <p:cNvSpPr>
            <a:spLocks noGrp="1"/>
          </p:cNvSpPr>
          <p:nvPr>
            <p:ph type="body" sz="quarter" idx="23" hasCustomPrompt="1"/>
          </p:nvPr>
        </p:nvSpPr>
        <p:spPr>
          <a:xfrm>
            <a:off x="6918436" y="3066376"/>
            <a:ext cx="1065500" cy="190011"/>
          </a:xfrm>
          <a:prstGeom prst="rect">
            <a:avLst/>
          </a:prstGeom>
        </p:spPr>
        <p:txBody>
          <a:bodyPr/>
          <a:lstStyle>
            <a:lvl1pPr marL="0" indent="0" algn="ctr">
              <a:buNone/>
              <a:defRPr sz="105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endParaRPr lang="en-GB"/>
          </a:p>
        </p:txBody>
      </p:sp>
      <p:sp>
        <p:nvSpPr>
          <p:cNvPr id="39" name="Text Placeholder 22">
            <a:extLst>
              <a:ext uri="{FF2B5EF4-FFF2-40B4-BE49-F238E27FC236}">
                <a16:creationId xmlns:a16="http://schemas.microsoft.com/office/drawing/2014/main" id="{01A15182-46A4-5DE6-B8B2-1FC0560D2160}"/>
              </a:ext>
            </a:extLst>
          </p:cNvPr>
          <p:cNvSpPr>
            <a:spLocks noGrp="1"/>
          </p:cNvSpPr>
          <p:nvPr>
            <p:ph type="body" sz="quarter" idx="24" hasCustomPrompt="1"/>
          </p:nvPr>
        </p:nvSpPr>
        <p:spPr>
          <a:xfrm>
            <a:off x="6626889" y="3481341"/>
            <a:ext cx="1648594" cy="602108"/>
          </a:xfrm>
          <a:prstGeom prst="rect">
            <a:avLst/>
          </a:prstGeom>
        </p:spPr>
        <p:txBody>
          <a:bodyPr/>
          <a:lstStyle>
            <a:lvl1pPr marL="0" indent="0" algn="ctr">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40" name="Text Placeholder 20">
            <a:extLst>
              <a:ext uri="{FF2B5EF4-FFF2-40B4-BE49-F238E27FC236}">
                <a16:creationId xmlns:a16="http://schemas.microsoft.com/office/drawing/2014/main" id="{BDAC8C9D-5890-EE36-3B9F-6CFBEEE25919}"/>
              </a:ext>
            </a:extLst>
          </p:cNvPr>
          <p:cNvSpPr>
            <a:spLocks noGrp="1"/>
          </p:cNvSpPr>
          <p:nvPr>
            <p:ph type="body" sz="quarter" idx="25" hasCustomPrompt="1"/>
          </p:nvPr>
        </p:nvSpPr>
        <p:spPr>
          <a:xfrm>
            <a:off x="6123200" y="4249063"/>
            <a:ext cx="2655972" cy="1519280"/>
          </a:xfrm>
          <a:prstGeom prst="rect">
            <a:avLst/>
          </a:prstGeom>
        </p:spPr>
        <p:txBody>
          <a:bodyPr/>
          <a:lstStyle>
            <a:lvl1pPr marL="0" indent="0" algn="ctr">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 needs and stay on top of changing legislation with ease.</a:t>
            </a:r>
          </a:p>
        </p:txBody>
      </p:sp>
      <p:sp>
        <p:nvSpPr>
          <p:cNvPr id="41" name="Text Placeholder 11">
            <a:extLst>
              <a:ext uri="{FF2B5EF4-FFF2-40B4-BE49-F238E27FC236}">
                <a16:creationId xmlns:a16="http://schemas.microsoft.com/office/drawing/2014/main" id="{E134EE9B-E8C0-69AD-7514-0D4CE1DE589D}"/>
              </a:ext>
            </a:extLst>
          </p:cNvPr>
          <p:cNvSpPr>
            <a:spLocks noGrp="1"/>
          </p:cNvSpPr>
          <p:nvPr>
            <p:ph type="body" sz="quarter" idx="26" hasCustomPrompt="1"/>
          </p:nvPr>
        </p:nvSpPr>
        <p:spPr>
          <a:xfrm>
            <a:off x="9848313" y="3066376"/>
            <a:ext cx="1065500" cy="190011"/>
          </a:xfrm>
          <a:prstGeom prst="rect">
            <a:avLst/>
          </a:prstGeom>
        </p:spPr>
        <p:txBody>
          <a:bodyPr/>
          <a:lstStyle>
            <a:lvl1pPr marL="0" indent="0" algn="ctr">
              <a:buNone/>
              <a:defRPr sz="105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endParaRPr lang="en-GB"/>
          </a:p>
        </p:txBody>
      </p:sp>
      <p:sp>
        <p:nvSpPr>
          <p:cNvPr id="42" name="Text Placeholder 22">
            <a:extLst>
              <a:ext uri="{FF2B5EF4-FFF2-40B4-BE49-F238E27FC236}">
                <a16:creationId xmlns:a16="http://schemas.microsoft.com/office/drawing/2014/main" id="{B0A101FA-A5D8-35EB-E37E-7D335856207E}"/>
              </a:ext>
            </a:extLst>
          </p:cNvPr>
          <p:cNvSpPr>
            <a:spLocks noGrp="1"/>
          </p:cNvSpPr>
          <p:nvPr>
            <p:ph type="body" sz="quarter" idx="27" hasCustomPrompt="1"/>
          </p:nvPr>
        </p:nvSpPr>
        <p:spPr>
          <a:xfrm>
            <a:off x="9556766" y="3481341"/>
            <a:ext cx="1648594" cy="602108"/>
          </a:xfrm>
          <a:prstGeom prst="rect">
            <a:avLst/>
          </a:prstGeom>
        </p:spPr>
        <p:txBody>
          <a:bodyPr/>
          <a:lstStyle>
            <a:lvl1pPr marL="0" indent="0" algn="ctr">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43" name="Text Placeholder 20">
            <a:extLst>
              <a:ext uri="{FF2B5EF4-FFF2-40B4-BE49-F238E27FC236}">
                <a16:creationId xmlns:a16="http://schemas.microsoft.com/office/drawing/2014/main" id="{17A4FEC5-0394-9247-FDC0-4F6FF31BFB6B}"/>
              </a:ext>
            </a:extLst>
          </p:cNvPr>
          <p:cNvSpPr>
            <a:spLocks noGrp="1"/>
          </p:cNvSpPr>
          <p:nvPr>
            <p:ph type="body" sz="quarter" idx="28" hasCustomPrompt="1"/>
          </p:nvPr>
        </p:nvSpPr>
        <p:spPr>
          <a:xfrm>
            <a:off x="9053077" y="4249063"/>
            <a:ext cx="2655972" cy="1519280"/>
          </a:xfrm>
          <a:prstGeom prst="rect">
            <a:avLst/>
          </a:prstGeom>
        </p:spPr>
        <p:txBody>
          <a:bodyPr/>
          <a:lstStyle>
            <a:lvl1pPr marL="0" indent="0" algn="ctr">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 needs and stay on top of changing legislation with ease.</a:t>
            </a:r>
          </a:p>
        </p:txBody>
      </p:sp>
      <p:pic>
        <p:nvPicPr>
          <p:cNvPr id="2" name="Picture 1">
            <a:extLst>
              <a:ext uri="{FF2B5EF4-FFF2-40B4-BE49-F238E27FC236}">
                <a16:creationId xmlns:a16="http://schemas.microsoft.com/office/drawing/2014/main" id="{220C93D1-A3FE-7B41-4D65-56EA24FFD5E4}"/>
              </a:ext>
            </a:extLst>
          </p:cNvPr>
          <p:cNvPicPr>
            <a:picLocks noChangeAspect="1"/>
          </p:cNvPicPr>
          <p:nvPr userDrawn="1"/>
        </p:nvPicPr>
        <p:blipFill rotWithShape="1">
          <a:blip r:embed="rId4"/>
          <a:srcRect l="8212" t="9468" r="4799" b="3222"/>
          <a:stretch/>
        </p:blipFill>
        <p:spPr>
          <a:xfrm>
            <a:off x="0" y="2427900"/>
            <a:ext cx="2812208" cy="3867923"/>
          </a:xfrm>
          <a:prstGeom prst="rect">
            <a:avLst/>
          </a:prstGeom>
        </p:spPr>
      </p:pic>
    </p:spTree>
    <p:extLst>
      <p:ext uri="{BB962C8B-B14F-4D97-AF65-F5344CB8AC3E}">
        <p14:creationId xmlns:p14="http://schemas.microsoft.com/office/powerpoint/2010/main" val="1319944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952D2D21-B444-4A9E-B9DA-892393316DAE}"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2088439"/>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4699966" y="989830"/>
            <a:ext cx="5762880" cy="1304962"/>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989830"/>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pic>
        <p:nvPicPr>
          <p:cNvPr id="21" name="Graphic 20">
            <a:extLst>
              <a:ext uri="{FF2B5EF4-FFF2-40B4-BE49-F238E27FC236}">
                <a16:creationId xmlns:a16="http://schemas.microsoft.com/office/drawing/2014/main" id="{06E50223-6014-14F0-E405-AB73B1B6D5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1" y="288211"/>
            <a:ext cx="913117" cy="224537"/>
          </a:xfrm>
          <a:prstGeom prst="rect">
            <a:avLst/>
          </a:prstGeom>
        </p:spPr>
      </p:pic>
      <p:sp>
        <p:nvSpPr>
          <p:cNvPr id="5" name="Chart Placeholder 4">
            <a:extLst>
              <a:ext uri="{FF2B5EF4-FFF2-40B4-BE49-F238E27FC236}">
                <a16:creationId xmlns:a16="http://schemas.microsoft.com/office/drawing/2014/main" id="{0B009FEA-8E80-067E-42FC-68FEFA3E6D07}"/>
              </a:ext>
            </a:extLst>
          </p:cNvPr>
          <p:cNvSpPr>
            <a:spLocks noGrp="1"/>
          </p:cNvSpPr>
          <p:nvPr>
            <p:ph type="chart" sz="quarter" idx="19"/>
          </p:nvPr>
        </p:nvSpPr>
        <p:spPr>
          <a:xfrm>
            <a:off x="339725" y="2867025"/>
            <a:ext cx="5102225" cy="3340100"/>
          </a:xfrm>
          <a:prstGeom prst="rect">
            <a:avLst/>
          </a:prstGeom>
          <a:solidFill>
            <a:srgbClr val="F2F2F2"/>
          </a:solidFill>
        </p:spPr>
        <p:txBody>
          <a:bodyPr/>
          <a:lstStyle>
            <a:lvl1pPr marL="0" indent="0">
              <a:buNone/>
              <a:defRPr/>
            </a:lvl1pPr>
          </a:lstStyle>
          <a:p>
            <a:r>
              <a:rPr lang="en-US"/>
              <a:t>Click icon to add chart</a:t>
            </a:r>
            <a:endParaRPr lang="en-GB"/>
          </a:p>
        </p:txBody>
      </p:sp>
      <p:sp>
        <p:nvSpPr>
          <p:cNvPr id="6" name="Chart Placeholder 4">
            <a:extLst>
              <a:ext uri="{FF2B5EF4-FFF2-40B4-BE49-F238E27FC236}">
                <a16:creationId xmlns:a16="http://schemas.microsoft.com/office/drawing/2014/main" id="{5EB9681E-B52B-CE68-DBC7-16528C3371B7}"/>
              </a:ext>
            </a:extLst>
          </p:cNvPr>
          <p:cNvSpPr>
            <a:spLocks noGrp="1"/>
          </p:cNvSpPr>
          <p:nvPr>
            <p:ph type="chart" sz="quarter" idx="20"/>
          </p:nvPr>
        </p:nvSpPr>
        <p:spPr>
          <a:xfrm>
            <a:off x="5746750" y="2867025"/>
            <a:ext cx="6097464" cy="3340100"/>
          </a:xfrm>
          <a:prstGeom prst="rect">
            <a:avLst/>
          </a:prstGeom>
          <a:solidFill>
            <a:srgbClr val="F2F2F2"/>
          </a:solidFill>
        </p:spPr>
        <p:txBody>
          <a:bodyPr/>
          <a:lstStyle>
            <a:lvl1pPr marL="0" indent="0">
              <a:buFontTx/>
              <a:buNone/>
              <a:defRPr/>
            </a:lvl1pPr>
          </a:lstStyle>
          <a:p>
            <a:r>
              <a:rPr lang="en-US"/>
              <a:t>Click icon to add chart</a:t>
            </a:r>
            <a:endParaRPr lang="en-GB"/>
          </a:p>
        </p:txBody>
      </p:sp>
    </p:spTree>
    <p:extLst>
      <p:ext uri="{BB962C8B-B14F-4D97-AF65-F5344CB8AC3E}">
        <p14:creationId xmlns:p14="http://schemas.microsoft.com/office/powerpoint/2010/main" val="5679401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ENTRAL PHOTO + 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FE238A-EC95-6540-7315-88F3B1770683}"/>
              </a:ext>
            </a:extLst>
          </p:cNvPr>
          <p:cNvSpPr/>
          <p:nvPr userDrawn="1"/>
        </p:nvSpPr>
        <p:spPr>
          <a:xfrm>
            <a:off x="6501008" y="896990"/>
            <a:ext cx="5690992" cy="59610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72CDA9BF-50A4-4D83-D524-4C1E8ECEB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0" y="286672"/>
            <a:ext cx="913117" cy="226077"/>
          </a:xfrm>
          <a:prstGeom prst="rect">
            <a:avLst/>
          </a:prstGeom>
        </p:spPr>
      </p:pic>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4F6A9DA9-2138-45D6-B308-B702FDA6EE15}"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2358710"/>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338982" y="2749606"/>
            <a:ext cx="3186733" cy="2246185"/>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1260101"/>
            <a:ext cx="3186733"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sp>
        <p:nvSpPr>
          <p:cNvPr id="6" name="Picture Placeholder 17">
            <a:extLst>
              <a:ext uri="{FF2B5EF4-FFF2-40B4-BE49-F238E27FC236}">
                <a16:creationId xmlns:a16="http://schemas.microsoft.com/office/drawing/2014/main" id="{1AD66961-B547-6A31-8232-C3F09AFE1A4A}"/>
              </a:ext>
            </a:extLst>
          </p:cNvPr>
          <p:cNvSpPr>
            <a:spLocks noGrp="1"/>
          </p:cNvSpPr>
          <p:nvPr>
            <p:ph type="pic" sz="quarter" idx="19" hasCustomPrompt="1"/>
          </p:nvPr>
        </p:nvSpPr>
        <p:spPr>
          <a:xfrm>
            <a:off x="3754183" y="896989"/>
            <a:ext cx="2746825" cy="5961010"/>
          </a:xfrm>
          <a:prstGeom prst="rect">
            <a:avLst/>
          </a:prstGeom>
        </p:spPr>
        <p:txBody>
          <a:bodyPr/>
          <a:lstStyle>
            <a:lvl1pPr marL="0" indent="0">
              <a:buFontTx/>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image</a:t>
            </a:r>
            <a:endParaRPr lang="en-GB"/>
          </a:p>
          <a:p>
            <a:endParaRPr lang="en-GB"/>
          </a:p>
        </p:txBody>
      </p:sp>
      <p:sp>
        <p:nvSpPr>
          <p:cNvPr id="7" name="Text Placeholder 22">
            <a:extLst>
              <a:ext uri="{FF2B5EF4-FFF2-40B4-BE49-F238E27FC236}">
                <a16:creationId xmlns:a16="http://schemas.microsoft.com/office/drawing/2014/main" id="{73C84E2E-BAF8-A24E-6B75-E70EB85FA9C9}"/>
              </a:ext>
            </a:extLst>
          </p:cNvPr>
          <p:cNvSpPr>
            <a:spLocks noGrp="1"/>
          </p:cNvSpPr>
          <p:nvPr>
            <p:ph type="body" sz="quarter" idx="21" hasCustomPrompt="1"/>
          </p:nvPr>
        </p:nvSpPr>
        <p:spPr>
          <a:xfrm>
            <a:off x="7091185" y="1422174"/>
            <a:ext cx="1648594" cy="440035"/>
          </a:xfrm>
          <a:prstGeom prst="rect">
            <a:avLst/>
          </a:prstGeom>
        </p:spPr>
        <p:txBody>
          <a:bodyPr/>
          <a:lstStyle>
            <a:lvl1pPr marL="0" indent="0" algn="l">
              <a:buNone/>
              <a:defRPr sz="3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8" name="Text Placeholder 20">
            <a:extLst>
              <a:ext uri="{FF2B5EF4-FFF2-40B4-BE49-F238E27FC236}">
                <a16:creationId xmlns:a16="http://schemas.microsoft.com/office/drawing/2014/main" id="{42D2C4E0-8E5D-244D-C6F9-695D36788259}"/>
              </a:ext>
            </a:extLst>
          </p:cNvPr>
          <p:cNvSpPr>
            <a:spLocks noGrp="1"/>
          </p:cNvSpPr>
          <p:nvPr>
            <p:ph type="body" sz="quarter" idx="22" hasCustomPrompt="1"/>
          </p:nvPr>
        </p:nvSpPr>
        <p:spPr>
          <a:xfrm>
            <a:off x="7091184" y="2040427"/>
            <a:ext cx="4391569" cy="604297"/>
          </a:xfrm>
          <a:prstGeom prst="rect">
            <a:avLst/>
          </a:prstGeom>
        </p:spPr>
        <p:txBody>
          <a:bodyPr/>
          <a:lstStyle>
            <a:lvl1pPr marL="0" indent="0" algn="l">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a:t>
            </a:r>
          </a:p>
        </p:txBody>
      </p:sp>
      <p:sp>
        <p:nvSpPr>
          <p:cNvPr id="13" name="Text Placeholder 22">
            <a:extLst>
              <a:ext uri="{FF2B5EF4-FFF2-40B4-BE49-F238E27FC236}">
                <a16:creationId xmlns:a16="http://schemas.microsoft.com/office/drawing/2014/main" id="{2FE08999-2C8A-5A73-CAD9-A94A8E76F732}"/>
              </a:ext>
            </a:extLst>
          </p:cNvPr>
          <p:cNvSpPr>
            <a:spLocks noGrp="1"/>
          </p:cNvSpPr>
          <p:nvPr>
            <p:ph type="body" sz="quarter" idx="23" hasCustomPrompt="1"/>
          </p:nvPr>
        </p:nvSpPr>
        <p:spPr>
          <a:xfrm>
            <a:off x="7091185" y="3058513"/>
            <a:ext cx="1648594" cy="440035"/>
          </a:xfrm>
          <a:prstGeom prst="rect">
            <a:avLst/>
          </a:prstGeom>
        </p:spPr>
        <p:txBody>
          <a:bodyPr/>
          <a:lstStyle>
            <a:lvl1pPr marL="0" indent="0" algn="l">
              <a:buNone/>
              <a:defRPr sz="3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17" name="Text Placeholder 20">
            <a:extLst>
              <a:ext uri="{FF2B5EF4-FFF2-40B4-BE49-F238E27FC236}">
                <a16:creationId xmlns:a16="http://schemas.microsoft.com/office/drawing/2014/main" id="{9282AB43-53A0-42EB-E502-0603D020D366}"/>
              </a:ext>
            </a:extLst>
          </p:cNvPr>
          <p:cNvSpPr>
            <a:spLocks noGrp="1"/>
          </p:cNvSpPr>
          <p:nvPr>
            <p:ph type="body" sz="quarter" idx="24" hasCustomPrompt="1"/>
          </p:nvPr>
        </p:nvSpPr>
        <p:spPr>
          <a:xfrm>
            <a:off x="7091184" y="3676766"/>
            <a:ext cx="4391569" cy="604297"/>
          </a:xfrm>
          <a:prstGeom prst="rect">
            <a:avLst/>
          </a:prstGeom>
        </p:spPr>
        <p:txBody>
          <a:bodyPr/>
          <a:lstStyle>
            <a:lvl1pPr marL="0" indent="0" algn="l">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a:t>
            </a:r>
          </a:p>
        </p:txBody>
      </p:sp>
      <p:sp>
        <p:nvSpPr>
          <p:cNvPr id="18" name="Text Placeholder 22">
            <a:extLst>
              <a:ext uri="{FF2B5EF4-FFF2-40B4-BE49-F238E27FC236}">
                <a16:creationId xmlns:a16="http://schemas.microsoft.com/office/drawing/2014/main" id="{0E75D43A-218A-E2EA-DEA8-FD4E1AEED23F}"/>
              </a:ext>
            </a:extLst>
          </p:cNvPr>
          <p:cNvSpPr>
            <a:spLocks noGrp="1"/>
          </p:cNvSpPr>
          <p:nvPr>
            <p:ph type="body" sz="quarter" idx="25" hasCustomPrompt="1"/>
          </p:nvPr>
        </p:nvSpPr>
        <p:spPr>
          <a:xfrm>
            <a:off x="7091185" y="4618956"/>
            <a:ext cx="1648594" cy="440035"/>
          </a:xfrm>
          <a:prstGeom prst="rect">
            <a:avLst/>
          </a:prstGeom>
        </p:spPr>
        <p:txBody>
          <a:bodyPr/>
          <a:lstStyle>
            <a:lvl1pPr marL="0" indent="0" algn="l">
              <a:buNone/>
              <a:defRPr sz="3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21" name="Text Placeholder 20">
            <a:extLst>
              <a:ext uri="{FF2B5EF4-FFF2-40B4-BE49-F238E27FC236}">
                <a16:creationId xmlns:a16="http://schemas.microsoft.com/office/drawing/2014/main" id="{EA8E428E-61F8-9077-B52C-4A15678F7F34}"/>
              </a:ext>
            </a:extLst>
          </p:cNvPr>
          <p:cNvSpPr>
            <a:spLocks noGrp="1"/>
          </p:cNvSpPr>
          <p:nvPr>
            <p:ph type="body" sz="quarter" idx="26" hasCustomPrompt="1"/>
          </p:nvPr>
        </p:nvSpPr>
        <p:spPr>
          <a:xfrm>
            <a:off x="7091184" y="5237209"/>
            <a:ext cx="4391569" cy="604297"/>
          </a:xfrm>
          <a:prstGeom prst="rect">
            <a:avLst/>
          </a:prstGeom>
        </p:spPr>
        <p:txBody>
          <a:bodyPr/>
          <a:lstStyle>
            <a:lvl1pPr marL="0" indent="0" algn="l">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a:t>
            </a:r>
          </a:p>
        </p:txBody>
      </p:sp>
    </p:spTree>
    <p:extLst>
      <p:ext uri="{BB962C8B-B14F-4D97-AF65-F5344CB8AC3E}">
        <p14:creationId xmlns:p14="http://schemas.microsoft.com/office/powerpoint/2010/main" val="3252305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gradFill>
          <a:gsLst>
            <a:gs pos="0">
              <a:srgbClr val="015C71"/>
            </a:gs>
            <a:gs pos="100000">
              <a:srgbClr val="243135"/>
            </a:gs>
          </a:gsLst>
          <a:lin ang="5400000" scaled="1"/>
        </a:gra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11EEBA4-9FCA-01E0-A051-1B79EE667D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951" r="30152" b="39862"/>
          <a:stretch/>
        </p:blipFill>
        <p:spPr>
          <a:xfrm>
            <a:off x="7487868" y="512749"/>
            <a:ext cx="4904157" cy="6345249"/>
          </a:xfrm>
          <a:prstGeom prst="rect">
            <a:avLst/>
          </a:prstGeom>
        </p:spPr>
      </p:pic>
      <p:pic>
        <p:nvPicPr>
          <p:cNvPr id="3" name="Graphic 2">
            <a:extLst>
              <a:ext uri="{FF2B5EF4-FFF2-40B4-BE49-F238E27FC236}">
                <a16:creationId xmlns:a16="http://schemas.microsoft.com/office/drawing/2014/main" id="{FC6914E2-607E-80D7-9373-666DCD5A0C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39900" y="286672"/>
            <a:ext cx="913117" cy="226077"/>
          </a:xfrm>
          <a:prstGeom prst="rect">
            <a:avLst/>
          </a:prstGeom>
        </p:spPr>
      </p:pic>
      <p:sp>
        <p:nvSpPr>
          <p:cNvPr id="4" name="Text Placeholder 14">
            <a:extLst>
              <a:ext uri="{FF2B5EF4-FFF2-40B4-BE49-F238E27FC236}">
                <a16:creationId xmlns:a16="http://schemas.microsoft.com/office/drawing/2014/main" id="{8706ADC1-6EF3-9521-55D0-CC528A9D66ED}"/>
              </a:ext>
            </a:extLst>
          </p:cNvPr>
          <p:cNvSpPr>
            <a:spLocks noGrp="1"/>
          </p:cNvSpPr>
          <p:nvPr>
            <p:ph type="body" sz="quarter" idx="10" hasCustomPrompt="1"/>
          </p:nvPr>
        </p:nvSpPr>
        <p:spPr>
          <a:xfrm>
            <a:off x="506413" y="1594269"/>
            <a:ext cx="9974018" cy="743417"/>
          </a:xfrm>
          <a:prstGeom prst="rect">
            <a:avLst/>
          </a:prstGeom>
        </p:spPr>
        <p:txBody>
          <a:bodyPr anchor="b" anchorCtr="0"/>
          <a:lstStyle>
            <a:lvl1pPr marL="0" indent="0">
              <a:buNone/>
              <a:defRPr sz="5400">
                <a:solidFill>
                  <a:schemeClr val="bg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title</a:t>
            </a:r>
            <a:endParaRPr lang="en-GB"/>
          </a:p>
        </p:txBody>
      </p:sp>
      <p:cxnSp>
        <p:nvCxnSpPr>
          <p:cNvPr id="5" name="Straight Connector 4">
            <a:extLst>
              <a:ext uri="{FF2B5EF4-FFF2-40B4-BE49-F238E27FC236}">
                <a16:creationId xmlns:a16="http://schemas.microsoft.com/office/drawing/2014/main" id="{B3A03019-B375-A4F2-C9DD-E11F6F501D84}"/>
              </a:ext>
            </a:extLst>
          </p:cNvPr>
          <p:cNvCxnSpPr>
            <a:cxnSpLocks/>
          </p:cNvCxnSpPr>
          <p:nvPr userDrawn="1"/>
        </p:nvCxnSpPr>
        <p:spPr>
          <a:xfrm>
            <a:off x="506413" y="2455604"/>
            <a:ext cx="1159824"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6" name="Text Placeholder 16">
            <a:extLst>
              <a:ext uri="{FF2B5EF4-FFF2-40B4-BE49-F238E27FC236}">
                <a16:creationId xmlns:a16="http://schemas.microsoft.com/office/drawing/2014/main" id="{895A01C0-A8DA-9D4C-A5F9-0F8CEC2E1AF4}"/>
              </a:ext>
            </a:extLst>
          </p:cNvPr>
          <p:cNvSpPr>
            <a:spLocks noGrp="1"/>
          </p:cNvSpPr>
          <p:nvPr>
            <p:ph type="body" sz="quarter" idx="11"/>
          </p:nvPr>
        </p:nvSpPr>
        <p:spPr>
          <a:xfrm>
            <a:off x="506413" y="2813050"/>
            <a:ext cx="5355372" cy="424732"/>
          </a:xfrm>
          <a:prstGeom prst="rect">
            <a:avLst/>
          </a:prstGeom>
        </p:spPr>
        <p:txBody>
          <a:bodyPr>
            <a:spAutoFit/>
          </a:bodyPr>
          <a:lstStyle>
            <a:lvl1pPr marL="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2pPr>
            <a:lvl3pPr marL="9144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3pPr>
            <a:lvl4pPr marL="13716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4pPr>
            <a:lvl5pPr marL="18288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5pPr>
          </a:lstStyle>
          <a:p>
            <a:pPr lvl="0"/>
            <a:r>
              <a:rPr lang="en-US"/>
              <a:t>Click to edit Master text styles</a:t>
            </a:r>
          </a:p>
        </p:txBody>
      </p:sp>
    </p:spTree>
    <p:extLst>
      <p:ext uri="{BB962C8B-B14F-4D97-AF65-F5344CB8AC3E}">
        <p14:creationId xmlns:p14="http://schemas.microsoft.com/office/powerpoint/2010/main" val="5712869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ENTRAL PHOTO + 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FE238A-EC95-6540-7315-88F3B1770683}"/>
              </a:ext>
            </a:extLst>
          </p:cNvPr>
          <p:cNvSpPr/>
          <p:nvPr userDrawn="1"/>
        </p:nvSpPr>
        <p:spPr>
          <a:xfrm>
            <a:off x="6501008" y="896990"/>
            <a:ext cx="5690992" cy="59610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72CDA9BF-50A4-4D83-D524-4C1E8ECEB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0" y="286672"/>
            <a:ext cx="913117" cy="226077"/>
          </a:xfrm>
          <a:prstGeom prst="rect">
            <a:avLst/>
          </a:prstGeom>
        </p:spPr>
      </p:pic>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0C8E6BC3-B0A2-4F7B-83F4-9806C5E2D938}"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2358710"/>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338982" y="2749606"/>
            <a:ext cx="3186733" cy="2246185"/>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1260101"/>
            <a:ext cx="3186733"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sp>
        <p:nvSpPr>
          <p:cNvPr id="7" name="Text Placeholder 22">
            <a:extLst>
              <a:ext uri="{FF2B5EF4-FFF2-40B4-BE49-F238E27FC236}">
                <a16:creationId xmlns:a16="http://schemas.microsoft.com/office/drawing/2014/main" id="{73C84E2E-BAF8-A24E-6B75-E70EB85FA9C9}"/>
              </a:ext>
            </a:extLst>
          </p:cNvPr>
          <p:cNvSpPr>
            <a:spLocks noGrp="1"/>
          </p:cNvSpPr>
          <p:nvPr>
            <p:ph type="body" sz="quarter" idx="21" hasCustomPrompt="1"/>
          </p:nvPr>
        </p:nvSpPr>
        <p:spPr>
          <a:xfrm>
            <a:off x="7091185" y="1422174"/>
            <a:ext cx="1648594" cy="440035"/>
          </a:xfrm>
          <a:prstGeom prst="rect">
            <a:avLst/>
          </a:prstGeom>
        </p:spPr>
        <p:txBody>
          <a:bodyPr/>
          <a:lstStyle>
            <a:lvl1pPr marL="0" indent="0" algn="l">
              <a:buNone/>
              <a:defRPr sz="3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8" name="Text Placeholder 20">
            <a:extLst>
              <a:ext uri="{FF2B5EF4-FFF2-40B4-BE49-F238E27FC236}">
                <a16:creationId xmlns:a16="http://schemas.microsoft.com/office/drawing/2014/main" id="{42D2C4E0-8E5D-244D-C6F9-695D36788259}"/>
              </a:ext>
            </a:extLst>
          </p:cNvPr>
          <p:cNvSpPr>
            <a:spLocks noGrp="1"/>
          </p:cNvSpPr>
          <p:nvPr>
            <p:ph type="body" sz="quarter" idx="22" hasCustomPrompt="1"/>
          </p:nvPr>
        </p:nvSpPr>
        <p:spPr>
          <a:xfrm>
            <a:off x="7091184" y="2040427"/>
            <a:ext cx="4391569" cy="604297"/>
          </a:xfrm>
          <a:prstGeom prst="rect">
            <a:avLst/>
          </a:prstGeom>
        </p:spPr>
        <p:txBody>
          <a:bodyPr/>
          <a:lstStyle>
            <a:lvl1pPr marL="0" indent="0" algn="l">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a:t>
            </a:r>
          </a:p>
        </p:txBody>
      </p:sp>
      <p:sp>
        <p:nvSpPr>
          <p:cNvPr id="13" name="Text Placeholder 22">
            <a:extLst>
              <a:ext uri="{FF2B5EF4-FFF2-40B4-BE49-F238E27FC236}">
                <a16:creationId xmlns:a16="http://schemas.microsoft.com/office/drawing/2014/main" id="{2FE08999-2C8A-5A73-CAD9-A94A8E76F732}"/>
              </a:ext>
            </a:extLst>
          </p:cNvPr>
          <p:cNvSpPr>
            <a:spLocks noGrp="1"/>
          </p:cNvSpPr>
          <p:nvPr>
            <p:ph type="body" sz="quarter" idx="23" hasCustomPrompt="1"/>
          </p:nvPr>
        </p:nvSpPr>
        <p:spPr>
          <a:xfrm>
            <a:off x="7091185" y="3058513"/>
            <a:ext cx="1648594" cy="440035"/>
          </a:xfrm>
          <a:prstGeom prst="rect">
            <a:avLst/>
          </a:prstGeom>
        </p:spPr>
        <p:txBody>
          <a:bodyPr/>
          <a:lstStyle>
            <a:lvl1pPr marL="0" indent="0" algn="l">
              <a:buNone/>
              <a:defRPr sz="3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17" name="Text Placeholder 20">
            <a:extLst>
              <a:ext uri="{FF2B5EF4-FFF2-40B4-BE49-F238E27FC236}">
                <a16:creationId xmlns:a16="http://schemas.microsoft.com/office/drawing/2014/main" id="{9282AB43-53A0-42EB-E502-0603D020D366}"/>
              </a:ext>
            </a:extLst>
          </p:cNvPr>
          <p:cNvSpPr>
            <a:spLocks noGrp="1"/>
          </p:cNvSpPr>
          <p:nvPr>
            <p:ph type="body" sz="quarter" idx="24" hasCustomPrompt="1"/>
          </p:nvPr>
        </p:nvSpPr>
        <p:spPr>
          <a:xfrm>
            <a:off x="7091184" y="3676766"/>
            <a:ext cx="4391569" cy="604297"/>
          </a:xfrm>
          <a:prstGeom prst="rect">
            <a:avLst/>
          </a:prstGeom>
        </p:spPr>
        <p:txBody>
          <a:bodyPr/>
          <a:lstStyle>
            <a:lvl1pPr marL="0" indent="0" algn="l">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a:t>
            </a:r>
          </a:p>
        </p:txBody>
      </p:sp>
      <p:sp>
        <p:nvSpPr>
          <p:cNvPr id="18" name="Text Placeholder 22">
            <a:extLst>
              <a:ext uri="{FF2B5EF4-FFF2-40B4-BE49-F238E27FC236}">
                <a16:creationId xmlns:a16="http://schemas.microsoft.com/office/drawing/2014/main" id="{0E75D43A-218A-E2EA-DEA8-FD4E1AEED23F}"/>
              </a:ext>
            </a:extLst>
          </p:cNvPr>
          <p:cNvSpPr>
            <a:spLocks noGrp="1"/>
          </p:cNvSpPr>
          <p:nvPr>
            <p:ph type="body" sz="quarter" idx="25" hasCustomPrompt="1"/>
          </p:nvPr>
        </p:nvSpPr>
        <p:spPr>
          <a:xfrm>
            <a:off x="7091185" y="4618956"/>
            <a:ext cx="1648594" cy="440035"/>
          </a:xfrm>
          <a:prstGeom prst="rect">
            <a:avLst/>
          </a:prstGeom>
        </p:spPr>
        <p:txBody>
          <a:bodyPr/>
          <a:lstStyle>
            <a:lvl1pPr marL="0" indent="0" algn="l">
              <a:buNone/>
              <a:defRPr sz="3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a:t>
            </a:r>
            <a:endParaRPr lang="en-GB"/>
          </a:p>
        </p:txBody>
      </p:sp>
      <p:sp>
        <p:nvSpPr>
          <p:cNvPr id="21" name="Text Placeholder 20">
            <a:extLst>
              <a:ext uri="{FF2B5EF4-FFF2-40B4-BE49-F238E27FC236}">
                <a16:creationId xmlns:a16="http://schemas.microsoft.com/office/drawing/2014/main" id="{EA8E428E-61F8-9077-B52C-4A15678F7F34}"/>
              </a:ext>
            </a:extLst>
          </p:cNvPr>
          <p:cNvSpPr>
            <a:spLocks noGrp="1"/>
          </p:cNvSpPr>
          <p:nvPr>
            <p:ph type="body" sz="quarter" idx="26" hasCustomPrompt="1"/>
          </p:nvPr>
        </p:nvSpPr>
        <p:spPr>
          <a:xfrm>
            <a:off x="7091184" y="5237209"/>
            <a:ext cx="4391569" cy="604297"/>
          </a:xfrm>
          <a:prstGeom prst="rect">
            <a:avLst/>
          </a:prstGeom>
        </p:spPr>
        <p:txBody>
          <a:bodyPr/>
          <a:lstStyle>
            <a:lvl1pPr marL="0" indent="0" algn="l">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customize maintenance schedules to suit your estate’s business.</a:t>
            </a:r>
          </a:p>
        </p:txBody>
      </p:sp>
      <p:pic>
        <p:nvPicPr>
          <p:cNvPr id="5" name="Picture 4">
            <a:extLst>
              <a:ext uri="{FF2B5EF4-FFF2-40B4-BE49-F238E27FC236}">
                <a16:creationId xmlns:a16="http://schemas.microsoft.com/office/drawing/2014/main" id="{0C9E34B4-D3D7-0DC0-BEB0-2A13E929D5DE}"/>
              </a:ext>
            </a:extLst>
          </p:cNvPr>
          <p:cNvPicPr>
            <a:picLocks noChangeAspect="1"/>
          </p:cNvPicPr>
          <p:nvPr userDrawn="1"/>
        </p:nvPicPr>
        <p:blipFill rotWithShape="1">
          <a:blip r:embed="rId4"/>
          <a:srcRect l="23297" t="11728" r="21643" b="962"/>
          <a:stretch/>
        </p:blipFill>
        <p:spPr>
          <a:xfrm>
            <a:off x="3763904" y="896990"/>
            <a:ext cx="2743200" cy="5961010"/>
          </a:xfrm>
          <a:prstGeom prst="rect">
            <a:avLst/>
          </a:prstGeom>
        </p:spPr>
      </p:pic>
    </p:spTree>
    <p:extLst>
      <p:ext uri="{BB962C8B-B14F-4D97-AF65-F5344CB8AC3E}">
        <p14:creationId xmlns:p14="http://schemas.microsoft.com/office/powerpoint/2010/main" val="28415661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NITOR MOCKUP">
    <p:bg>
      <p:bgPr>
        <a:solidFill>
          <a:srgbClr val="015C7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311765-7084-5D22-D5E1-E56C4A9C4660}"/>
              </a:ext>
            </a:extLst>
          </p:cNvPr>
          <p:cNvSpPr/>
          <p:nvPr userDrawn="1"/>
        </p:nvSpPr>
        <p:spPr>
          <a:xfrm>
            <a:off x="0" y="6029325"/>
            <a:ext cx="12192000" cy="828675"/>
          </a:xfrm>
          <a:prstGeom prst="rect">
            <a:avLst/>
          </a:prstGeom>
          <a:solidFill>
            <a:srgbClr val="21AD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72CDA9BF-50A4-4D83-D524-4C1E8ECEB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0" y="286672"/>
            <a:ext cx="913117" cy="226077"/>
          </a:xfrm>
          <a:prstGeom prst="rect">
            <a:avLst/>
          </a:prstGeom>
        </p:spPr>
      </p:pic>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chemeClr val="bg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chemeClr val="bg1"/>
                </a:solidFill>
                <a:latin typeface="Urbanist Light" pitchFamily="2" charset="0"/>
                <a:ea typeface="Urbanist Light" pitchFamily="2" charset="0"/>
                <a:cs typeface="Urbanist Light" pitchFamily="2" charset="0"/>
              </a:rPr>
              <a:t>Copyright © BESA Publications Ltd </a:t>
            </a:r>
            <a:fld id="{5036B4CE-FF8D-4FDD-9664-D13BCD12E59B}" type="datetimeyyyy">
              <a:rPr lang="en-GB" sz="800" smtClean="0">
                <a:solidFill>
                  <a:schemeClr val="bg1"/>
                </a:solidFill>
                <a:latin typeface="Urbanist Light" pitchFamily="2" charset="0"/>
                <a:ea typeface="Urbanist Light" pitchFamily="2" charset="0"/>
                <a:cs typeface="Urbanist Light" pitchFamily="2" charset="0"/>
              </a:rPr>
              <a:t>2025</a:t>
            </a:fld>
            <a:r>
              <a:rPr lang="en-GB" sz="800">
                <a:solidFill>
                  <a:schemeClr val="bg1"/>
                </a:solidFill>
                <a:latin typeface="Urbanist Light" pitchFamily="2" charset="0"/>
                <a:ea typeface="Urbanist Light" pitchFamily="2" charset="0"/>
                <a:cs typeface="Urbanist Light" pitchFamily="2" charset="0"/>
              </a:rPr>
              <a:t>. All rights reserved.</a:t>
            </a:r>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pic>
        <p:nvPicPr>
          <p:cNvPr id="10" name="Graphic 9">
            <a:extLst>
              <a:ext uri="{FF2B5EF4-FFF2-40B4-BE49-F238E27FC236}">
                <a16:creationId xmlns:a16="http://schemas.microsoft.com/office/drawing/2014/main" id="{0B62D6C8-F9B3-B58D-00CF-1D76B236F6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277344" y="1484166"/>
            <a:ext cx="4413173" cy="4144804"/>
          </a:xfrm>
          <a:prstGeom prst="rect">
            <a:avLst/>
          </a:prstGeom>
        </p:spPr>
      </p:pic>
      <p:pic>
        <p:nvPicPr>
          <p:cNvPr id="11" name="Picture 10">
            <a:extLst>
              <a:ext uri="{FF2B5EF4-FFF2-40B4-BE49-F238E27FC236}">
                <a16:creationId xmlns:a16="http://schemas.microsoft.com/office/drawing/2014/main" id="{A5434487-6F41-4897-6305-34D916D311E9}"/>
              </a:ext>
            </a:extLst>
          </p:cNvPr>
          <p:cNvPicPr>
            <a:picLocks noChangeAspect="1"/>
          </p:cNvPicPr>
          <p:nvPr userDrawn="1"/>
        </p:nvPicPr>
        <p:blipFill>
          <a:blip r:embed="rId6"/>
          <a:stretch>
            <a:fillRect/>
          </a:stretch>
        </p:blipFill>
        <p:spPr>
          <a:xfrm>
            <a:off x="-489556" y="937010"/>
            <a:ext cx="10243066" cy="6393436"/>
          </a:xfrm>
          <a:prstGeom prst="rect">
            <a:avLst/>
          </a:prstGeom>
        </p:spPr>
      </p:pic>
      <p:sp>
        <p:nvSpPr>
          <p:cNvPr id="22" name="Text Placeholder 20">
            <a:extLst>
              <a:ext uri="{FF2B5EF4-FFF2-40B4-BE49-F238E27FC236}">
                <a16:creationId xmlns:a16="http://schemas.microsoft.com/office/drawing/2014/main" id="{0202AAF4-D9AB-C0C3-2D5F-4964F292277B}"/>
              </a:ext>
            </a:extLst>
          </p:cNvPr>
          <p:cNvSpPr>
            <a:spLocks noGrp="1"/>
          </p:cNvSpPr>
          <p:nvPr>
            <p:ph type="body" sz="quarter" idx="17" hasCustomPrompt="1"/>
          </p:nvPr>
        </p:nvSpPr>
        <p:spPr>
          <a:xfrm>
            <a:off x="6994759" y="3309296"/>
            <a:ext cx="4364903" cy="1648864"/>
          </a:xfrm>
          <a:prstGeom prst="rect">
            <a:avLst/>
          </a:prstGeom>
        </p:spPr>
        <p:txBody>
          <a:bodyPr/>
          <a:lstStyle>
            <a:lvl1pPr marL="0" indent="0">
              <a:lnSpc>
                <a:spcPct val="150000"/>
              </a:lnSpc>
              <a:buNone/>
              <a:defRPr sz="1200">
                <a:solidFill>
                  <a:schemeClr val="bg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p:txBody>
      </p:sp>
      <p:sp>
        <p:nvSpPr>
          <p:cNvPr id="23" name="Text Placeholder 11">
            <a:extLst>
              <a:ext uri="{FF2B5EF4-FFF2-40B4-BE49-F238E27FC236}">
                <a16:creationId xmlns:a16="http://schemas.microsoft.com/office/drawing/2014/main" id="{6FA3EA25-28D1-951A-006E-F81D8ED71017}"/>
              </a:ext>
            </a:extLst>
          </p:cNvPr>
          <p:cNvSpPr>
            <a:spLocks noGrp="1"/>
          </p:cNvSpPr>
          <p:nvPr>
            <p:ph type="body" sz="quarter" idx="18" hasCustomPrompt="1"/>
          </p:nvPr>
        </p:nvSpPr>
        <p:spPr>
          <a:xfrm>
            <a:off x="6985756" y="1399853"/>
            <a:ext cx="4373906" cy="226077"/>
          </a:xfrm>
          <a:prstGeom prst="rect">
            <a:avLst/>
          </a:prstGeom>
        </p:spPr>
        <p:txBody>
          <a:bodyPr/>
          <a:lstStyle>
            <a:lvl1pPr marL="0" indent="0" algn="l">
              <a:buNone/>
              <a:defRPr sz="1200" spc="300">
                <a:solidFill>
                  <a:schemeClr val="bg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INTRODUCING</a:t>
            </a:r>
            <a:endParaRPr lang="en-GB"/>
          </a:p>
        </p:txBody>
      </p:sp>
      <p:pic>
        <p:nvPicPr>
          <p:cNvPr id="24" name="Picture 23">
            <a:extLst>
              <a:ext uri="{FF2B5EF4-FFF2-40B4-BE49-F238E27FC236}">
                <a16:creationId xmlns:a16="http://schemas.microsoft.com/office/drawing/2014/main" id="{26D50407-D739-A5EF-1B74-D94267292F60}"/>
              </a:ext>
            </a:extLst>
          </p:cNvPr>
          <p:cNvPicPr>
            <a:picLocks noChangeAspect="1"/>
          </p:cNvPicPr>
          <p:nvPr userDrawn="1"/>
        </p:nvPicPr>
        <p:blipFill>
          <a:blip r:embed="rId7"/>
          <a:stretch>
            <a:fillRect/>
          </a:stretch>
        </p:blipFill>
        <p:spPr>
          <a:xfrm>
            <a:off x="6917783" y="1799206"/>
            <a:ext cx="1324550" cy="1324550"/>
          </a:xfrm>
          <a:prstGeom prst="rect">
            <a:avLst/>
          </a:prstGeom>
        </p:spPr>
      </p:pic>
    </p:spTree>
    <p:extLst>
      <p:ext uri="{BB962C8B-B14F-4D97-AF65-F5344CB8AC3E}">
        <p14:creationId xmlns:p14="http://schemas.microsoft.com/office/powerpoint/2010/main" val="3992063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 COVER">
    <p:bg>
      <p:bgPr>
        <a:gradFill>
          <a:gsLst>
            <a:gs pos="0">
              <a:srgbClr val="015C71"/>
            </a:gs>
            <a:gs pos="100000">
              <a:srgbClr val="243135"/>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D4E54C-56CE-5F8C-97B6-37B40D0ECF56}"/>
              </a:ext>
            </a:extLst>
          </p:cNvPr>
          <p:cNvPicPr>
            <a:picLocks noChangeAspect="1"/>
          </p:cNvPicPr>
          <p:nvPr userDrawn="1"/>
        </p:nvPicPr>
        <p:blipFill>
          <a:blip r:embed="rId2"/>
          <a:stretch>
            <a:fillRect/>
          </a:stretch>
        </p:blipFill>
        <p:spPr>
          <a:xfrm>
            <a:off x="4305857" y="2746753"/>
            <a:ext cx="3580287" cy="1364495"/>
          </a:xfrm>
          <a:prstGeom prst="rect">
            <a:avLst/>
          </a:prstGeom>
        </p:spPr>
      </p:pic>
      <p:sp>
        <p:nvSpPr>
          <p:cNvPr id="3" name="TextBox 2">
            <a:extLst>
              <a:ext uri="{FF2B5EF4-FFF2-40B4-BE49-F238E27FC236}">
                <a16:creationId xmlns:a16="http://schemas.microsoft.com/office/drawing/2014/main" id="{BC3C7063-CCF0-BDE6-2865-B3103CE2D7B2}"/>
              </a:ext>
            </a:extLst>
          </p:cNvPr>
          <p:cNvSpPr txBox="1"/>
          <p:nvPr userDrawn="1"/>
        </p:nvSpPr>
        <p:spPr>
          <a:xfrm>
            <a:off x="3812702" y="5826068"/>
            <a:ext cx="4566597" cy="276999"/>
          </a:xfrm>
          <a:prstGeom prst="rect">
            <a:avLst/>
          </a:prstGeom>
          <a:noFill/>
        </p:spPr>
        <p:txBody>
          <a:bodyPr wrap="square">
            <a:spAutoFit/>
          </a:bodyPr>
          <a:lstStyle/>
          <a:p>
            <a:pPr algn="ctr"/>
            <a:r>
              <a:rPr lang="en-US" sz="1200" b="0" i="0" spc="300">
                <a:solidFill>
                  <a:schemeClr val="bg1"/>
                </a:solidFill>
                <a:effectLst/>
                <a:latin typeface="Urbanist Medium" pitchFamily="2" charset="0"/>
                <a:ea typeface="Urbanist Medium" pitchFamily="2" charset="0"/>
                <a:cs typeface="Urbanist Medium" pitchFamily="2" charset="0"/>
              </a:rPr>
              <a:t>SFG20.CO.UK</a:t>
            </a:r>
          </a:p>
        </p:txBody>
      </p:sp>
    </p:spTree>
    <p:extLst>
      <p:ext uri="{BB962C8B-B14F-4D97-AF65-F5344CB8AC3E}">
        <p14:creationId xmlns:p14="http://schemas.microsoft.com/office/powerpoint/2010/main" val="328065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gradFill>
          <a:gsLst>
            <a:gs pos="0">
              <a:srgbClr val="015C71"/>
            </a:gs>
            <a:gs pos="100000">
              <a:srgbClr val="243135"/>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FA7B8-1E8E-CED3-8A7A-8F2856B45486}"/>
              </a:ext>
            </a:extLst>
          </p:cNvPr>
          <p:cNvPicPr>
            <a:picLocks noChangeAspect="1"/>
          </p:cNvPicPr>
          <p:nvPr userDrawn="1"/>
        </p:nvPicPr>
        <p:blipFill rotWithShape="1">
          <a:blip r:embed="rId2"/>
          <a:srcRect r="18839"/>
          <a:stretch/>
        </p:blipFill>
        <p:spPr>
          <a:xfrm>
            <a:off x="6880279" y="0"/>
            <a:ext cx="5311721" cy="6913395"/>
          </a:xfrm>
          <a:prstGeom prst="rect">
            <a:avLst/>
          </a:prstGeom>
        </p:spPr>
      </p:pic>
      <p:pic>
        <p:nvPicPr>
          <p:cNvPr id="3" name="Graphic 2">
            <a:extLst>
              <a:ext uri="{FF2B5EF4-FFF2-40B4-BE49-F238E27FC236}">
                <a16:creationId xmlns:a16="http://schemas.microsoft.com/office/drawing/2014/main" id="{FC6914E2-607E-80D7-9373-666DCD5A0C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39900" y="286672"/>
            <a:ext cx="913117" cy="226077"/>
          </a:xfrm>
          <a:prstGeom prst="rect">
            <a:avLst/>
          </a:prstGeom>
        </p:spPr>
      </p:pic>
      <p:sp>
        <p:nvSpPr>
          <p:cNvPr id="4" name="Text Placeholder 14">
            <a:extLst>
              <a:ext uri="{FF2B5EF4-FFF2-40B4-BE49-F238E27FC236}">
                <a16:creationId xmlns:a16="http://schemas.microsoft.com/office/drawing/2014/main" id="{8706ADC1-6EF3-9521-55D0-CC528A9D66ED}"/>
              </a:ext>
            </a:extLst>
          </p:cNvPr>
          <p:cNvSpPr>
            <a:spLocks noGrp="1"/>
          </p:cNvSpPr>
          <p:nvPr>
            <p:ph type="body" sz="quarter" idx="10" hasCustomPrompt="1"/>
          </p:nvPr>
        </p:nvSpPr>
        <p:spPr>
          <a:xfrm>
            <a:off x="506413" y="1594269"/>
            <a:ext cx="9974018" cy="743417"/>
          </a:xfrm>
          <a:prstGeom prst="rect">
            <a:avLst/>
          </a:prstGeom>
        </p:spPr>
        <p:txBody>
          <a:bodyPr anchor="b" anchorCtr="0"/>
          <a:lstStyle>
            <a:lvl1pPr marL="0" indent="0">
              <a:buNone/>
              <a:defRPr sz="5400">
                <a:solidFill>
                  <a:schemeClr val="bg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title</a:t>
            </a:r>
            <a:endParaRPr lang="en-GB"/>
          </a:p>
        </p:txBody>
      </p:sp>
      <p:cxnSp>
        <p:nvCxnSpPr>
          <p:cNvPr id="5" name="Straight Connector 4">
            <a:extLst>
              <a:ext uri="{FF2B5EF4-FFF2-40B4-BE49-F238E27FC236}">
                <a16:creationId xmlns:a16="http://schemas.microsoft.com/office/drawing/2014/main" id="{B3A03019-B375-A4F2-C9DD-E11F6F501D84}"/>
              </a:ext>
            </a:extLst>
          </p:cNvPr>
          <p:cNvCxnSpPr>
            <a:cxnSpLocks/>
          </p:cNvCxnSpPr>
          <p:nvPr userDrawn="1"/>
        </p:nvCxnSpPr>
        <p:spPr>
          <a:xfrm>
            <a:off x="506413" y="2455604"/>
            <a:ext cx="1159824"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6" name="Text Placeholder 16">
            <a:extLst>
              <a:ext uri="{FF2B5EF4-FFF2-40B4-BE49-F238E27FC236}">
                <a16:creationId xmlns:a16="http://schemas.microsoft.com/office/drawing/2014/main" id="{895A01C0-A8DA-9D4C-A5F9-0F8CEC2E1AF4}"/>
              </a:ext>
            </a:extLst>
          </p:cNvPr>
          <p:cNvSpPr>
            <a:spLocks noGrp="1"/>
          </p:cNvSpPr>
          <p:nvPr>
            <p:ph type="body" sz="quarter" idx="11"/>
          </p:nvPr>
        </p:nvSpPr>
        <p:spPr>
          <a:xfrm>
            <a:off x="506413" y="2813050"/>
            <a:ext cx="5355372" cy="424732"/>
          </a:xfrm>
          <a:prstGeom prst="rect">
            <a:avLst/>
          </a:prstGeom>
        </p:spPr>
        <p:txBody>
          <a:bodyPr>
            <a:spAutoFit/>
          </a:bodyPr>
          <a:lstStyle>
            <a:lvl1pPr marL="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2pPr>
            <a:lvl3pPr marL="9144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3pPr>
            <a:lvl4pPr marL="13716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4pPr>
            <a:lvl5pPr marL="1828800" indent="0">
              <a:buNone/>
              <a:defRPr sz="2400">
                <a:solidFill>
                  <a:schemeClr val="bg1"/>
                </a:solidFill>
                <a:latin typeface="Urbanist" panose="020B0A04040200000203" pitchFamily="34" charset="0"/>
                <a:ea typeface="Urbanist" panose="020B0A04040200000203" pitchFamily="34" charset="0"/>
                <a:cs typeface="Urbanist" panose="020B0A04040200000203" pitchFamily="34" charset="0"/>
              </a:defRPr>
            </a:lvl5pPr>
          </a:lstStyle>
          <a:p>
            <a:pPr lvl="0"/>
            <a:r>
              <a:rPr lang="en-US"/>
              <a:t>Click to edit Master text styles</a:t>
            </a:r>
          </a:p>
        </p:txBody>
      </p:sp>
    </p:spTree>
    <p:extLst>
      <p:ext uri="{BB962C8B-B14F-4D97-AF65-F5344CB8AC3E}">
        <p14:creationId xmlns:p14="http://schemas.microsoft.com/office/powerpoint/2010/main" val="25897180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SUMMAR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4C67EE6-1E21-9B1C-0DF7-60E56CAC2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1" y="288211"/>
            <a:ext cx="913117" cy="224537"/>
          </a:xfrm>
          <a:prstGeom prst="rect">
            <a:avLst/>
          </a:prstGeom>
        </p:spPr>
      </p:pic>
      <p:sp>
        <p:nvSpPr>
          <p:cNvPr id="12" name="Text Placeholder 11">
            <a:extLst>
              <a:ext uri="{FF2B5EF4-FFF2-40B4-BE49-F238E27FC236}">
                <a16:creationId xmlns:a16="http://schemas.microsoft.com/office/drawing/2014/main" id="{0037BCF7-0FED-8AEA-CF66-91C05C54B7A0}"/>
              </a:ext>
            </a:extLst>
          </p:cNvPr>
          <p:cNvSpPr>
            <a:spLocks noGrp="1"/>
          </p:cNvSpPr>
          <p:nvPr>
            <p:ph type="body" sz="quarter" idx="13" hasCustomPrompt="1"/>
          </p:nvPr>
        </p:nvSpPr>
        <p:spPr>
          <a:xfrm>
            <a:off x="3761581" y="1526161"/>
            <a:ext cx="4668838" cy="190011"/>
          </a:xfrm>
          <a:prstGeom prst="rect">
            <a:avLst/>
          </a:prstGeom>
        </p:spPr>
        <p:txBody>
          <a:bodyPr/>
          <a:lstStyle>
            <a:lvl1pPr marL="0" indent="0" algn="ctr">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SLIDE TITLE</a:t>
            </a:r>
            <a:endParaRPr lang="en-GB"/>
          </a:p>
        </p:txBody>
      </p:sp>
      <p:sp>
        <p:nvSpPr>
          <p:cNvPr id="14" name="Text Placeholder 13">
            <a:extLst>
              <a:ext uri="{FF2B5EF4-FFF2-40B4-BE49-F238E27FC236}">
                <a16:creationId xmlns:a16="http://schemas.microsoft.com/office/drawing/2014/main" id="{5F71FAE9-FAD0-56AA-2835-71CB2F9A71A4}"/>
              </a:ext>
            </a:extLst>
          </p:cNvPr>
          <p:cNvSpPr>
            <a:spLocks noGrp="1"/>
          </p:cNvSpPr>
          <p:nvPr>
            <p:ph type="body" sz="quarter" idx="14" hasCustomPrompt="1"/>
          </p:nvPr>
        </p:nvSpPr>
        <p:spPr>
          <a:xfrm>
            <a:off x="2086769" y="2341563"/>
            <a:ext cx="8018463" cy="2990850"/>
          </a:xfrm>
          <a:prstGeom prst="rect">
            <a:avLst/>
          </a:prstGeom>
        </p:spPr>
        <p:txBody>
          <a:bodyPr/>
          <a:lstStyle>
            <a:lvl1pPr marL="0" indent="0" algn="ctr">
              <a:buNone/>
              <a:defRPr>
                <a:solidFill>
                  <a:srgbClr val="015C71"/>
                </a:solidFill>
                <a:latin typeface="Urbanist Light" panose="020B0A04040200000203" pitchFamily="34" charset="0"/>
                <a:ea typeface="Urbanist Light" panose="020B0A04040200000203" pitchFamily="34" charset="0"/>
                <a:cs typeface="Urbanist Light" panose="020B0A04040200000203" pitchFamily="34" charset="0"/>
              </a:defRPr>
            </a:lvl1pPr>
            <a:lvl2pPr marL="457200" indent="0" algn="ctr">
              <a:buNone/>
              <a:defRPr>
                <a:solidFill>
                  <a:srgbClr val="015C71"/>
                </a:solidFill>
                <a:latin typeface="Urbanist Light" panose="020B0A04040200000203" pitchFamily="34" charset="0"/>
                <a:ea typeface="Urbanist Light" panose="020B0A04040200000203" pitchFamily="34" charset="0"/>
                <a:cs typeface="Urbanist Light" panose="020B0A04040200000203" pitchFamily="34" charset="0"/>
              </a:defRPr>
            </a:lvl2pPr>
            <a:lvl3pPr marL="914400" indent="0" algn="ctr">
              <a:buNone/>
              <a:defRPr>
                <a:solidFill>
                  <a:srgbClr val="015C71"/>
                </a:solidFill>
                <a:latin typeface="Urbanist Light" panose="020B0A04040200000203" pitchFamily="34" charset="0"/>
                <a:ea typeface="Urbanist Light" panose="020B0A04040200000203" pitchFamily="34" charset="0"/>
                <a:cs typeface="Urbanist Light" panose="020B0A04040200000203" pitchFamily="34" charset="0"/>
              </a:defRPr>
            </a:lvl3pPr>
            <a:lvl4pPr marL="1371600" indent="0" algn="ctr">
              <a:buNone/>
              <a:defRPr>
                <a:solidFill>
                  <a:srgbClr val="015C71"/>
                </a:solidFill>
                <a:latin typeface="Urbanist Light" panose="020B0A04040200000203" pitchFamily="34" charset="0"/>
                <a:ea typeface="Urbanist Light" panose="020B0A04040200000203" pitchFamily="34" charset="0"/>
                <a:cs typeface="Urbanist Light" panose="020B0A04040200000203" pitchFamily="34" charset="0"/>
              </a:defRPr>
            </a:lvl4pPr>
            <a:lvl5pPr marL="1828800" indent="0" algn="ctr">
              <a:buNone/>
              <a:defRPr>
                <a:solidFill>
                  <a:srgbClr val="015C71"/>
                </a:solidFill>
                <a:latin typeface="Urbanist Light" panose="020B0A04040200000203" pitchFamily="34" charset="0"/>
                <a:ea typeface="Urbanist Light" panose="020B0A04040200000203" pitchFamily="34" charset="0"/>
                <a:cs typeface="Urbanist Light" panose="020B0A04040200000203" pitchFamily="34" charset="0"/>
              </a:defRPr>
            </a:lvl5pPr>
          </a:lstStyle>
          <a:p>
            <a:pPr algn="ctr">
              <a:spcBef>
                <a:spcPts val="300"/>
              </a:spcBef>
              <a:spcAft>
                <a:spcPts val="300"/>
              </a:spcAft>
            </a:pPr>
            <a:r>
              <a:rPr lang="en-US" sz="2800" b="0" i="0" u="none" strike="noStrike" baseline="0">
                <a:solidFill>
                  <a:srgbClr val="005C71"/>
                </a:solidFill>
                <a:latin typeface="Urbanist Light" pitchFamily="2" charset="0"/>
                <a:ea typeface="Urbanist Light" pitchFamily="2" charset="0"/>
                <a:cs typeface="Urbanist Light" pitchFamily="2" charset="0"/>
              </a:rPr>
              <a:t>SFG20 creates the industry standard</a:t>
            </a:r>
          </a:p>
          <a:p>
            <a:pPr algn="ctr">
              <a:spcBef>
                <a:spcPts val="300"/>
              </a:spcBef>
              <a:spcAft>
                <a:spcPts val="300"/>
              </a:spcAft>
            </a:pPr>
            <a:r>
              <a:rPr lang="en-US" sz="2800" b="0" i="0" u="none" strike="noStrike" baseline="0">
                <a:solidFill>
                  <a:srgbClr val="005C71"/>
                </a:solidFill>
                <a:latin typeface="Urbanist Light" pitchFamily="2" charset="0"/>
                <a:ea typeface="Urbanist Light" pitchFamily="2" charset="0"/>
                <a:cs typeface="Urbanist Light" pitchFamily="2" charset="0"/>
              </a:rPr>
              <a:t>for maintenance, delivered via leading edge</a:t>
            </a:r>
          </a:p>
          <a:p>
            <a:pPr algn="ctr">
              <a:spcBef>
                <a:spcPts val="300"/>
              </a:spcBef>
              <a:spcAft>
                <a:spcPts val="300"/>
              </a:spcAft>
            </a:pPr>
            <a:r>
              <a:rPr lang="en-US" sz="2800" b="0" i="0" u="none" strike="noStrike" baseline="0">
                <a:solidFill>
                  <a:srgbClr val="005C71"/>
                </a:solidFill>
                <a:latin typeface="Urbanist Light" pitchFamily="2" charset="0"/>
                <a:ea typeface="Urbanist Light" pitchFamily="2" charset="0"/>
                <a:cs typeface="Urbanist Light" pitchFamily="2" charset="0"/>
              </a:rPr>
              <a:t>software tools that empower users</a:t>
            </a:r>
          </a:p>
          <a:p>
            <a:pPr algn="ctr">
              <a:spcBef>
                <a:spcPts val="300"/>
              </a:spcBef>
              <a:spcAft>
                <a:spcPts val="300"/>
              </a:spcAft>
            </a:pPr>
            <a:r>
              <a:rPr lang="en-US" sz="2800" b="0" i="0" u="none" strike="noStrike" baseline="0">
                <a:solidFill>
                  <a:srgbClr val="005C71"/>
                </a:solidFill>
                <a:latin typeface="Urbanist Light" pitchFamily="2" charset="0"/>
                <a:ea typeface="Urbanist Light" pitchFamily="2" charset="0"/>
                <a:cs typeface="Urbanist Light" pitchFamily="2" charset="0"/>
              </a:rPr>
              <a:t>to make facilities safer, more efficient</a:t>
            </a:r>
          </a:p>
          <a:p>
            <a:pPr algn="ctr">
              <a:spcBef>
                <a:spcPts val="300"/>
              </a:spcBef>
              <a:spcAft>
                <a:spcPts val="300"/>
              </a:spcAft>
            </a:pPr>
            <a:r>
              <a:rPr lang="en-US" sz="2800" b="0" i="0" u="none" strike="noStrike" baseline="0">
                <a:solidFill>
                  <a:srgbClr val="005C71"/>
                </a:solidFill>
                <a:latin typeface="Urbanist Light" pitchFamily="2" charset="0"/>
                <a:ea typeface="Urbanist Light" pitchFamily="2" charset="0"/>
                <a:cs typeface="Urbanist Light" pitchFamily="2" charset="0"/>
              </a:rPr>
              <a:t>and better for the planet</a:t>
            </a:r>
            <a:endParaRPr lang="en-GB" sz="2800">
              <a:latin typeface="Urbanist Light" pitchFamily="2" charset="0"/>
              <a:ea typeface="Urbanist Light" pitchFamily="2" charset="0"/>
              <a:cs typeface="Urbanist Light" pitchFamily="2" charset="0"/>
            </a:endParaRPr>
          </a:p>
        </p:txBody>
      </p:sp>
      <p:sp>
        <p:nvSpPr>
          <p:cNvPr id="19" name="Text Placeholder 11">
            <a:extLst>
              <a:ext uri="{FF2B5EF4-FFF2-40B4-BE49-F238E27FC236}">
                <a16:creationId xmlns:a16="http://schemas.microsoft.com/office/drawing/2014/main" id="{9D3DF593-F45D-844F-A1DD-654DB8D3642E}"/>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CLICKT TO ADD PRESENTATION TITLE</a:t>
            </a:r>
            <a:endParaRPr lang="en-GB"/>
          </a:p>
        </p:txBody>
      </p:sp>
      <p:sp>
        <p:nvSpPr>
          <p:cNvPr id="21" name="TextBox 20">
            <a:extLst>
              <a:ext uri="{FF2B5EF4-FFF2-40B4-BE49-F238E27FC236}">
                <a16:creationId xmlns:a16="http://schemas.microsoft.com/office/drawing/2014/main" id="{7DE46B86-FBE8-F61C-8BC0-2315EB792466}"/>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B6022966-C242-4B91-8248-33EFC46FFB7A}"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sp>
        <p:nvSpPr>
          <p:cNvPr id="24" name="TextBox 23">
            <a:extLst>
              <a:ext uri="{FF2B5EF4-FFF2-40B4-BE49-F238E27FC236}">
                <a16:creationId xmlns:a16="http://schemas.microsoft.com/office/drawing/2014/main" id="{684BA4F8-68E6-DDDF-F58C-1FEA6F1F88F6}"/>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rgbClr val="005C71"/>
                </a:solidFill>
                <a:effectLst/>
                <a:latin typeface="Urbanist Medium" pitchFamily="2" charset="0"/>
                <a:ea typeface="Urbanist Medium" pitchFamily="2" charset="0"/>
                <a:cs typeface="Urbanist Medium" pitchFamily="2" charset="0"/>
              </a:rPr>
              <a:pPr algn="r"/>
              <a:t>‹#›</a:t>
            </a:fld>
            <a:endParaRPr lang="en-US" sz="1050" b="0" i="0" spc="300">
              <a:solidFill>
                <a:srgbClr val="005C71"/>
              </a:solidFill>
              <a:effectLst/>
              <a:latin typeface="Urbanist Medium" pitchFamily="2" charset="0"/>
              <a:ea typeface="Urbanist Medium" pitchFamily="2" charset="0"/>
              <a:cs typeface="Urbanist Medium" pitchFamily="2" charset="0"/>
            </a:endParaRPr>
          </a:p>
        </p:txBody>
      </p:sp>
    </p:spTree>
    <p:extLst>
      <p:ext uri="{BB962C8B-B14F-4D97-AF65-F5344CB8AC3E}">
        <p14:creationId xmlns:p14="http://schemas.microsoft.com/office/powerpoint/2010/main" val="38029654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0F5CB7-CC48-5ED7-951B-80C03ED49FDC}"/>
              </a:ext>
            </a:extLst>
          </p:cNvPr>
          <p:cNvSpPr/>
          <p:nvPr userDrawn="1"/>
        </p:nvSpPr>
        <p:spPr>
          <a:xfrm>
            <a:off x="0" y="1"/>
            <a:ext cx="5714999" cy="6858000"/>
          </a:xfrm>
          <a:prstGeom prst="rect">
            <a:avLst/>
          </a:prstGeom>
          <a:solidFill>
            <a:srgbClr val="005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34B33A36-B44C-8EFC-9184-B98BAB717D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1" y="288211"/>
            <a:ext cx="913117" cy="224537"/>
          </a:xfrm>
          <a:prstGeom prst="rect">
            <a:avLst/>
          </a:prstGeom>
        </p:spPr>
      </p:pic>
      <p:cxnSp>
        <p:nvCxnSpPr>
          <p:cNvPr id="13" name="Straight Connector 12">
            <a:extLst>
              <a:ext uri="{FF2B5EF4-FFF2-40B4-BE49-F238E27FC236}">
                <a16:creationId xmlns:a16="http://schemas.microsoft.com/office/drawing/2014/main" id="{260582B8-C6D5-3964-9EA0-BC9DED81ADD6}"/>
              </a:ext>
            </a:extLst>
          </p:cNvPr>
          <p:cNvCxnSpPr>
            <a:cxnSpLocks/>
          </p:cNvCxnSpPr>
          <p:nvPr userDrawn="1"/>
        </p:nvCxnSpPr>
        <p:spPr>
          <a:xfrm>
            <a:off x="7056439" y="2297164"/>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chemeClr val="bg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7" name="Picture Placeholder 16">
            <a:extLst>
              <a:ext uri="{FF2B5EF4-FFF2-40B4-BE49-F238E27FC236}">
                <a16:creationId xmlns:a16="http://schemas.microsoft.com/office/drawing/2014/main" id="{35F31AA1-D1E1-F3C2-61E9-A3572EBC008B}"/>
              </a:ext>
            </a:extLst>
          </p:cNvPr>
          <p:cNvSpPr>
            <a:spLocks noGrp="1"/>
          </p:cNvSpPr>
          <p:nvPr>
            <p:ph type="pic" sz="quarter" idx="16" hasCustomPrompt="1"/>
          </p:nvPr>
        </p:nvSpPr>
        <p:spPr>
          <a:xfrm>
            <a:off x="0" y="815975"/>
            <a:ext cx="6648450" cy="5226050"/>
          </a:xfrm>
          <a:prstGeom prst="rect">
            <a:avLst/>
          </a:prstGeom>
        </p:spPr>
        <p:txBody>
          <a:bodyPr/>
          <a:lstStyle>
            <a:lvl1pPr marL="0" indent="0">
              <a:buFontTx/>
              <a:buNone/>
              <a:defRPr>
                <a:solidFill>
                  <a:schemeClr val="bg1"/>
                </a:solidFill>
              </a:defRPr>
            </a:lvl1pPr>
          </a:lstStyle>
          <a:p>
            <a:r>
              <a:rPr lang="en-US"/>
              <a:t>Click icon to add image</a:t>
            </a:r>
            <a:endParaRPr lang="en-GB"/>
          </a:p>
        </p:txBody>
      </p:sp>
      <p:sp>
        <p:nvSpPr>
          <p:cNvPr id="18" name="TextBox 17">
            <a:extLst>
              <a:ext uri="{FF2B5EF4-FFF2-40B4-BE49-F238E27FC236}">
                <a16:creationId xmlns:a16="http://schemas.microsoft.com/office/drawing/2014/main" id="{75B3F6EE-4679-3768-A916-B1ABFA5F16FA}"/>
              </a:ext>
            </a:extLst>
          </p:cNvPr>
          <p:cNvSpPr txBox="1"/>
          <p:nvPr userDrawn="1"/>
        </p:nvSpPr>
        <p:spPr>
          <a:xfrm>
            <a:off x="338982" y="6523194"/>
            <a:ext cx="6097464" cy="215444"/>
          </a:xfrm>
          <a:prstGeom prst="rect">
            <a:avLst/>
          </a:prstGeom>
          <a:noFill/>
        </p:spPr>
        <p:txBody>
          <a:bodyPr wrap="square">
            <a:spAutoFit/>
          </a:bodyPr>
          <a:lstStyle/>
          <a:p>
            <a:r>
              <a:rPr lang="en-GB" sz="800">
                <a:solidFill>
                  <a:schemeClr val="bg1"/>
                </a:solidFill>
                <a:latin typeface="Urbanist Light" pitchFamily="2" charset="0"/>
                <a:ea typeface="Urbanist Light" pitchFamily="2" charset="0"/>
                <a:cs typeface="Urbanist Light" pitchFamily="2" charset="0"/>
              </a:rPr>
              <a:t>Copyright © BESA Publications Ltd </a:t>
            </a:r>
            <a:fld id="{0A73FDE7-34D0-4262-9CB0-00679C4B1CE5}" type="datetimeyyyy">
              <a:rPr lang="en-GB" sz="800" smtClean="0">
                <a:solidFill>
                  <a:schemeClr val="bg1"/>
                </a:solidFill>
                <a:latin typeface="Urbanist Light" pitchFamily="2" charset="0"/>
                <a:ea typeface="Urbanist Light" pitchFamily="2" charset="0"/>
                <a:cs typeface="Urbanist Light" pitchFamily="2" charset="0"/>
              </a:rPr>
              <a:t>2025</a:t>
            </a:fld>
            <a:r>
              <a:rPr lang="en-GB" sz="800">
                <a:solidFill>
                  <a:schemeClr val="bg1"/>
                </a:solidFill>
                <a:latin typeface="Urbanist Light" pitchFamily="2" charset="0"/>
                <a:ea typeface="Urbanist Light" pitchFamily="2" charset="0"/>
                <a:cs typeface="Urbanist Light" pitchFamily="2" charset="0"/>
              </a:rPr>
              <a:t>. All rights reserved.</a:t>
            </a:r>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rgbClr val="015C71"/>
                </a:solidFill>
                <a:effectLst/>
                <a:latin typeface="Urbanist Medium" pitchFamily="2" charset="0"/>
                <a:ea typeface="Urbanist Medium" pitchFamily="2" charset="0"/>
                <a:cs typeface="Urbanist Medium" pitchFamily="2" charset="0"/>
              </a:rPr>
              <a:pPr algn="r"/>
              <a:t>‹#›</a:t>
            </a:fld>
            <a:endParaRPr lang="en-US" sz="1050" b="0" i="0" spc="300">
              <a:solidFill>
                <a:srgbClr val="015C71"/>
              </a:solidFill>
              <a:effectLst/>
              <a:latin typeface="Urbanist Medium" pitchFamily="2" charset="0"/>
              <a:ea typeface="Urbanist Medium" pitchFamily="2" charset="0"/>
              <a:cs typeface="Urbanist Medium" pitchFamily="2" charset="0"/>
            </a:endParaRPr>
          </a:p>
        </p:txBody>
      </p:sp>
      <p:sp>
        <p:nvSpPr>
          <p:cNvPr id="21" name="Text Placeholder 20">
            <a:extLst>
              <a:ext uri="{FF2B5EF4-FFF2-40B4-BE49-F238E27FC236}">
                <a16:creationId xmlns:a16="http://schemas.microsoft.com/office/drawing/2014/main" id="{0349573D-B90D-7C6C-5D06-65DAEAA3FD48}"/>
              </a:ext>
            </a:extLst>
          </p:cNvPr>
          <p:cNvSpPr>
            <a:spLocks noGrp="1"/>
          </p:cNvSpPr>
          <p:nvPr>
            <p:ph type="body" sz="quarter" idx="17" hasCustomPrompt="1"/>
          </p:nvPr>
        </p:nvSpPr>
        <p:spPr>
          <a:xfrm>
            <a:off x="7056439" y="2688060"/>
            <a:ext cx="4520720" cy="3244850"/>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a:p>
            <a:pPr lvl="0"/>
            <a:r>
              <a:rPr lang="en-US"/>
              <a:t>See cost savings of up to 20% by moving to a planned preventative maintenance regime.</a:t>
            </a:r>
          </a:p>
          <a:p>
            <a:pPr lvl="0"/>
            <a:r>
              <a:rPr lang="en-US"/>
              <a:t>Reduce downtime and unplanned maintenance costs by keeping your assets in optimal condition.</a:t>
            </a:r>
          </a:p>
        </p:txBody>
      </p:sp>
      <p:sp>
        <p:nvSpPr>
          <p:cNvPr id="23" name="Text Placeholder 22">
            <a:extLst>
              <a:ext uri="{FF2B5EF4-FFF2-40B4-BE49-F238E27FC236}">
                <a16:creationId xmlns:a16="http://schemas.microsoft.com/office/drawing/2014/main" id="{CCEC82ED-D449-99FD-B1E4-63F244A6D6CE}"/>
              </a:ext>
            </a:extLst>
          </p:cNvPr>
          <p:cNvSpPr>
            <a:spLocks noGrp="1"/>
          </p:cNvSpPr>
          <p:nvPr>
            <p:ph type="body" sz="quarter" idx="18" hasCustomPrompt="1"/>
          </p:nvPr>
        </p:nvSpPr>
        <p:spPr>
          <a:xfrm>
            <a:off x="7056439" y="1198555"/>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Tree>
    <p:extLst>
      <p:ext uri="{BB962C8B-B14F-4D97-AF65-F5344CB8AC3E}">
        <p14:creationId xmlns:p14="http://schemas.microsoft.com/office/powerpoint/2010/main" val="24116936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HOTO -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0F5CB7-CC48-5ED7-951B-80C03ED49FDC}"/>
              </a:ext>
            </a:extLst>
          </p:cNvPr>
          <p:cNvSpPr/>
          <p:nvPr userDrawn="1"/>
        </p:nvSpPr>
        <p:spPr>
          <a:xfrm>
            <a:off x="0" y="1"/>
            <a:ext cx="5714999" cy="6858000"/>
          </a:xfrm>
          <a:prstGeom prst="rect">
            <a:avLst/>
          </a:prstGeom>
          <a:solidFill>
            <a:srgbClr val="005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34B33A36-B44C-8EFC-9184-B98BAB717D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1" y="288211"/>
            <a:ext cx="913117" cy="224537"/>
          </a:xfrm>
          <a:prstGeom prst="rect">
            <a:avLst/>
          </a:prstGeom>
        </p:spPr>
      </p:pic>
      <p:cxnSp>
        <p:nvCxnSpPr>
          <p:cNvPr id="13" name="Straight Connector 12">
            <a:extLst>
              <a:ext uri="{FF2B5EF4-FFF2-40B4-BE49-F238E27FC236}">
                <a16:creationId xmlns:a16="http://schemas.microsoft.com/office/drawing/2014/main" id="{260582B8-C6D5-3964-9EA0-BC9DED81ADD6}"/>
              </a:ext>
            </a:extLst>
          </p:cNvPr>
          <p:cNvCxnSpPr>
            <a:cxnSpLocks/>
          </p:cNvCxnSpPr>
          <p:nvPr userDrawn="1"/>
        </p:nvCxnSpPr>
        <p:spPr>
          <a:xfrm>
            <a:off x="7056439" y="2297164"/>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chemeClr val="bg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8" name="TextBox 17">
            <a:extLst>
              <a:ext uri="{FF2B5EF4-FFF2-40B4-BE49-F238E27FC236}">
                <a16:creationId xmlns:a16="http://schemas.microsoft.com/office/drawing/2014/main" id="{75B3F6EE-4679-3768-A916-B1ABFA5F16FA}"/>
              </a:ext>
            </a:extLst>
          </p:cNvPr>
          <p:cNvSpPr txBox="1"/>
          <p:nvPr userDrawn="1"/>
        </p:nvSpPr>
        <p:spPr>
          <a:xfrm>
            <a:off x="338982" y="6523194"/>
            <a:ext cx="6097464" cy="215444"/>
          </a:xfrm>
          <a:prstGeom prst="rect">
            <a:avLst/>
          </a:prstGeom>
          <a:noFill/>
        </p:spPr>
        <p:txBody>
          <a:bodyPr wrap="square">
            <a:spAutoFit/>
          </a:bodyPr>
          <a:lstStyle/>
          <a:p>
            <a:r>
              <a:rPr lang="en-GB" sz="800">
                <a:solidFill>
                  <a:schemeClr val="bg1"/>
                </a:solidFill>
                <a:latin typeface="Urbanist Light" pitchFamily="2" charset="0"/>
                <a:ea typeface="Urbanist Light" pitchFamily="2" charset="0"/>
                <a:cs typeface="Urbanist Light" pitchFamily="2" charset="0"/>
              </a:rPr>
              <a:t>Copyright © BESA Publications Ltd </a:t>
            </a:r>
            <a:fld id="{193692E8-556F-46D1-9E41-B58CE377ADEC}" type="datetimeyyyy">
              <a:rPr lang="en-GB" sz="800" smtClean="0">
                <a:solidFill>
                  <a:schemeClr val="bg1"/>
                </a:solidFill>
                <a:latin typeface="Urbanist Light" pitchFamily="2" charset="0"/>
                <a:ea typeface="Urbanist Light" pitchFamily="2" charset="0"/>
                <a:cs typeface="Urbanist Light" pitchFamily="2" charset="0"/>
              </a:rPr>
              <a:t>2025</a:t>
            </a:fld>
            <a:r>
              <a:rPr lang="en-GB" sz="800">
                <a:solidFill>
                  <a:schemeClr val="bg1"/>
                </a:solidFill>
                <a:latin typeface="Urbanist Light" pitchFamily="2" charset="0"/>
                <a:ea typeface="Urbanist Light" pitchFamily="2" charset="0"/>
                <a:cs typeface="Urbanist Light" pitchFamily="2" charset="0"/>
              </a:rPr>
              <a:t>. All rights reserved.</a:t>
            </a:r>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rgbClr val="015C71"/>
                </a:solidFill>
                <a:effectLst/>
                <a:latin typeface="Urbanist Medium" pitchFamily="2" charset="0"/>
                <a:ea typeface="Urbanist Medium" pitchFamily="2" charset="0"/>
                <a:cs typeface="Urbanist Medium" pitchFamily="2" charset="0"/>
              </a:rPr>
              <a:pPr algn="r"/>
              <a:t>‹#›</a:t>
            </a:fld>
            <a:endParaRPr lang="en-US" sz="1050" b="0" i="0" spc="300">
              <a:solidFill>
                <a:srgbClr val="015C71"/>
              </a:solidFill>
              <a:effectLst/>
              <a:latin typeface="Urbanist Medium" pitchFamily="2" charset="0"/>
              <a:ea typeface="Urbanist Medium" pitchFamily="2" charset="0"/>
              <a:cs typeface="Urbanist Medium" pitchFamily="2" charset="0"/>
            </a:endParaRPr>
          </a:p>
        </p:txBody>
      </p:sp>
      <p:sp>
        <p:nvSpPr>
          <p:cNvPr id="21" name="Text Placeholder 20">
            <a:extLst>
              <a:ext uri="{FF2B5EF4-FFF2-40B4-BE49-F238E27FC236}">
                <a16:creationId xmlns:a16="http://schemas.microsoft.com/office/drawing/2014/main" id="{0349573D-B90D-7C6C-5D06-65DAEAA3FD48}"/>
              </a:ext>
            </a:extLst>
          </p:cNvPr>
          <p:cNvSpPr>
            <a:spLocks noGrp="1"/>
          </p:cNvSpPr>
          <p:nvPr>
            <p:ph type="body" sz="quarter" idx="17" hasCustomPrompt="1"/>
          </p:nvPr>
        </p:nvSpPr>
        <p:spPr>
          <a:xfrm>
            <a:off x="7056439" y="2688060"/>
            <a:ext cx="4520720" cy="3244850"/>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a:p>
            <a:pPr lvl="0"/>
            <a:r>
              <a:rPr lang="en-US"/>
              <a:t>See cost savings of up to 20% by moving to a planned preventative maintenance regime.</a:t>
            </a:r>
          </a:p>
          <a:p>
            <a:pPr lvl="0"/>
            <a:r>
              <a:rPr lang="en-US"/>
              <a:t>Reduce downtime and unplanned maintenance costs by keeping your assets in optimal condition.</a:t>
            </a:r>
          </a:p>
        </p:txBody>
      </p:sp>
      <p:sp>
        <p:nvSpPr>
          <p:cNvPr id="23" name="Text Placeholder 22">
            <a:extLst>
              <a:ext uri="{FF2B5EF4-FFF2-40B4-BE49-F238E27FC236}">
                <a16:creationId xmlns:a16="http://schemas.microsoft.com/office/drawing/2014/main" id="{CCEC82ED-D449-99FD-B1E4-63F244A6D6CE}"/>
              </a:ext>
            </a:extLst>
          </p:cNvPr>
          <p:cNvSpPr>
            <a:spLocks noGrp="1"/>
          </p:cNvSpPr>
          <p:nvPr>
            <p:ph type="body" sz="quarter" idx="18" hasCustomPrompt="1"/>
          </p:nvPr>
        </p:nvSpPr>
        <p:spPr>
          <a:xfrm>
            <a:off x="7056439" y="1198555"/>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pic>
        <p:nvPicPr>
          <p:cNvPr id="3" name="Picture 2">
            <a:extLst>
              <a:ext uri="{FF2B5EF4-FFF2-40B4-BE49-F238E27FC236}">
                <a16:creationId xmlns:a16="http://schemas.microsoft.com/office/drawing/2014/main" id="{DBA3B383-2B0D-FCC4-F33D-B91A615E2E48}"/>
              </a:ext>
            </a:extLst>
          </p:cNvPr>
          <p:cNvPicPr>
            <a:picLocks noChangeAspect="1"/>
          </p:cNvPicPr>
          <p:nvPr userDrawn="1"/>
        </p:nvPicPr>
        <p:blipFill rotWithShape="1">
          <a:blip r:embed="rId4"/>
          <a:srcRect l="5996" r="9185"/>
          <a:stretch/>
        </p:blipFill>
        <p:spPr>
          <a:xfrm>
            <a:off x="0" y="816124"/>
            <a:ext cx="6648628" cy="5225753"/>
          </a:xfrm>
          <a:prstGeom prst="rect">
            <a:avLst/>
          </a:prstGeom>
        </p:spPr>
      </p:pic>
    </p:spTree>
    <p:extLst>
      <p:ext uri="{BB962C8B-B14F-4D97-AF65-F5344CB8AC3E}">
        <p14:creationId xmlns:p14="http://schemas.microsoft.com/office/powerpoint/2010/main" val="41185032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RAL PHOTO BLOC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4B33A36-B44C-8EFC-9184-B98BAB717D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1" y="288211"/>
            <a:ext cx="913117" cy="224537"/>
          </a:xfrm>
          <a:prstGeom prst="rect">
            <a:avLst/>
          </a:prstGeom>
        </p:spPr>
      </p:pic>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rgbClr val="015C71"/>
                </a:solidFill>
                <a:effectLst/>
                <a:latin typeface="Urbanist Medium" pitchFamily="2" charset="0"/>
                <a:ea typeface="Urbanist Medium" pitchFamily="2" charset="0"/>
                <a:cs typeface="Urbanist Medium" pitchFamily="2" charset="0"/>
              </a:rPr>
              <a:pPr algn="r"/>
              <a:t>‹#›</a:t>
            </a:fld>
            <a:endParaRPr lang="en-US" sz="1050" b="0" i="0" spc="300">
              <a:solidFill>
                <a:srgbClr val="015C71"/>
              </a:solidFill>
              <a:effectLst/>
              <a:latin typeface="Urbanist Medium" pitchFamily="2" charset="0"/>
              <a:ea typeface="Urbanist Medium" pitchFamily="2" charset="0"/>
              <a:cs typeface="Urbanist Medium" pitchFamily="2" charset="0"/>
            </a:endParaRPr>
          </a:p>
        </p:txBody>
      </p:sp>
      <p:sp>
        <p:nvSpPr>
          <p:cNvPr id="2" name="Rectangle 1">
            <a:extLst>
              <a:ext uri="{FF2B5EF4-FFF2-40B4-BE49-F238E27FC236}">
                <a16:creationId xmlns:a16="http://schemas.microsoft.com/office/drawing/2014/main" id="{618EBAD9-78BD-603F-6275-7B9C0A6D384E}"/>
              </a:ext>
            </a:extLst>
          </p:cNvPr>
          <p:cNvSpPr/>
          <p:nvPr userDrawn="1"/>
        </p:nvSpPr>
        <p:spPr>
          <a:xfrm>
            <a:off x="371474" y="733425"/>
            <a:ext cx="5724525" cy="5648325"/>
          </a:xfrm>
          <a:prstGeom prst="rect">
            <a:avLst/>
          </a:prstGeom>
          <a:solidFill>
            <a:srgbClr val="005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F1BE4397-181C-5D82-D605-0699CE0EC03F}"/>
              </a:ext>
            </a:extLst>
          </p:cNvPr>
          <p:cNvSpPr>
            <a:spLocks noGrp="1"/>
          </p:cNvSpPr>
          <p:nvPr>
            <p:ph type="pic" sz="quarter" idx="16" hasCustomPrompt="1"/>
          </p:nvPr>
        </p:nvSpPr>
        <p:spPr>
          <a:xfrm>
            <a:off x="6095999" y="733425"/>
            <a:ext cx="5889625" cy="5648325"/>
          </a:xfrm>
          <a:prstGeom prst="rect">
            <a:avLst/>
          </a:prstGeom>
        </p:spPr>
        <p:txBody>
          <a:bodyPr/>
          <a:lstStyle>
            <a:lvl1pPr marL="0" indent="0">
              <a:buFontTx/>
              <a:buNone/>
              <a:defRPr/>
            </a:lvl1pPr>
          </a:lstStyle>
          <a:p>
            <a:r>
              <a:rPr lang="en-US"/>
              <a:t>Click icon to add image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888B51AF-BE6C-45DB-8AA7-E4264857DA19}"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717185" y="2587310"/>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717185" y="2978206"/>
            <a:ext cx="4520720" cy="3244850"/>
          </a:xfrm>
          <a:prstGeom prst="rect">
            <a:avLst/>
          </a:prstGeom>
        </p:spPr>
        <p:txBody>
          <a:bodyPr/>
          <a:lstStyle>
            <a:lvl1pPr marL="0" indent="0">
              <a:lnSpc>
                <a:spcPct val="150000"/>
              </a:lnSpc>
              <a:buNone/>
              <a:defRPr sz="1200">
                <a:solidFill>
                  <a:schemeClr val="bg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a:p>
            <a:pPr lvl="0"/>
            <a:r>
              <a:rPr lang="en-US"/>
              <a:t>See cost savings of up to 20% by moving to a planned preventative maintenance regime.</a:t>
            </a:r>
          </a:p>
          <a:p>
            <a:pPr lvl="0"/>
            <a:r>
              <a:rPr lang="en-US"/>
              <a:t>Reduce downtime and unplanned maintenance costs by keeping your assets in optimal condition.</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717185" y="1488701"/>
            <a:ext cx="3415200" cy="602108"/>
          </a:xfrm>
          <a:prstGeom prst="rect">
            <a:avLst/>
          </a:prstGeom>
        </p:spPr>
        <p:txBody>
          <a:bodyPr/>
          <a:lstStyle>
            <a:lvl1pPr marL="0" indent="0">
              <a:buNone/>
              <a:defRPr sz="4400">
                <a:solidFill>
                  <a:schemeClr val="bg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Tree>
    <p:extLst>
      <p:ext uri="{BB962C8B-B14F-4D97-AF65-F5344CB8AC3E}">
        <p14:creationId xmlns:p14="http://schemas.microsoft.com/office/powerpoint/2010/main" val="14544327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ENTRAL PHOTO BLOC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4B33A36-B44C-8EFC-9184-B98BAB717D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1" y="288211"/>
            <a:ext cx="913117" cy="224537"/>
          </a:xfrm>
          <a:prstGeom prst="rect">
            <a:avLst/>
          </a:prstGeom>
        </p:spPr>
      </p:pic>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rgbClr val="015C71"/>
                </a:solidFill>
                <a:effectLst/>
                <a:latin typeface="Urbanist Medium" pitchFamily="2" charset="0"/>
                <a:ea typeface="Urbanist Medium" pitchFamily="2" charset="0"/>
                <a:cs typeface="Urbanist Medium" pitchFamily="2" charset="0"/>
              </a:rPr>
              <a:pPr algn="r"/>
              <a:t>‹#›</a:t>
            </a:fld>
            <a:endParaRPr lang="en-US" sz="1050" b="0" i="0" spc="300">
              <a:solidFill>
                <a:srgbClr val="015C71"/>
              </a:solidFill>
              <a:effectLst/>
              <a:latin typeface="Urbanist Medium" pitchFamily="2" charset="0"/>
              <a:ea typeface="Urbanist Medium" pitchFamily="2" charset="0"/>
              <a:cs typeface="Urbanist Medium" pitchFamily="2" charset="0"/>
            </a:endParaRPr>
          </a:p>
        </p:txBody>
      </p:sp>
      <p:sp>
        <p:nvSpPr>
          <p:cNvPr id="2" name="Rectangle 1">
            <a:extLst>
              <a:ext uri="{FF2B5EF4-FFF2-40B4-BE49-F238E27FC236}">
                <a16:creationId xmlns:a16="http://schemas.microsoft.com/office/drawing/2014/main" id="{618EBAD9-78BD-603F-6275-7B9C0A6D384E}"/>
              </a:ext>
            </a:extLst>
          </p:cNvPr>
          <p:cNvSpPr/>
          <p:nvPr userDrawn="1"/>
        </p:nvSpPr>
        <p:spPr>
          <a:xfrm>
            <a:off x="371474" y="733425"/>
            <a:ext cx="5724525" cy="5648325"/>
          </a:xfrm>
          <a:prstGeom prst="rect">
            <a:avLst/>
          </a:prstGeom>
          <a:solidFill>
            <a:srgbClr val="005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999D9080-A1B3-4828-8F0E-93A837383701}"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717185" y="2587310"/>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717185" y="2978206"/>
            <a:ext cx="4520720" cy="3244850"/>
          </a:xfrm>
          <a:prstGeom prst="rect">
            <a:avLst/>
          </a:prstGeom>
        </p:spPr>
        <p:txBody>
          <a:bodyPr/>
          <a:lstStyle>
            <a:lvl1pPr marL="0" indent="0">
              <a:lnSpc>
                <a:spcPct val="150000"/>
              </a:lnSpc>
              <a:buNone/>
              <a:defRPr sz="1200">
                <a:solidFill>
                  <a:schemeClr val="bg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a:p>
            <a:pPr lvl="0"/>
            <a:r>
              <a:rPr lang="en-US"/>
              <a:t>See cost savings of up to 20% by moving to a planned preventative maintenance regime.</a:t>
            </a:r>
          </a:p>
          <a:p>
            <a:pPr lvl="0"/>
            <a:r>
              <a:rPr lang="en-US"/>
              <a:t>Reduce downtime and unplanned maintenance costs by keeping your assets in optimal condition.</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717185" y="1488701"/>
            <a:ext cx="3415200" cy="602108"/>
          </a:xfrm>
          <a:prstGeom prst="rect">
            <a:avLst/>
          </a:prstGeom>
        </p:spPr>
        <p:txBody>
          <a:bodyPr/>
          <a:lstStyle>
            <a:lvl1pPr marL="0" indent="0">
              <a:buNone/>
              <a:defRPr sz="4400">
                <a:solidFill>
                  <a:schemeClr val="bg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pic>
        <p:nvPicPr>
          <p:cNvPr id="4" name="Picture 3">
            <a:extLst>
              <a:ext uri="{FF2B5EF4-FFF2-40B4-BE49-F238E27FC236}">
                <a16:creationId xmlns:a16="http://schemas.microsoft.com/office/drawing/2014/main" id="{CC5E66D1-05CB-8002-774A-EB00505DA844}"/>
              </a:ext>
            </a:extLst>
          </p:cNvPr>
          <p:cNvPicPr>
            <a:picLocks noChangeAspect="1"/>
          </p:cNvPicPr>
          <p:nvPr userDrawn="1"/>
        </p:nvPicPr>
        <p:blipFill rotWithShape="1">
          <a:blip r:embed="rId4"/>
          <a:srcRect l="9549" t="1791" r="23353" b="1698"/>
          <a:stretch/>
        </p:blipFill>
        <p:spPr>
          <a:xfrm>
            <a:off x="5962650" y="733425"/>
            <a:ext cx="5890368" cy="5648322"/>
          </a:xfrm>
          <a:prstGeom prst="rect">
            <a:avLst/>
          </a:prstGeom>
        </p:spPr>
      </p:pic>
    </p:spTree>
    <p:extLst>
      <p:ext uri="{BB962C8B-B14F-4D97-AF65-F5344CB8AC3E}">
        <p14:creationId xmlns:p14="http://schemas.microsoft.com/office/powerpoint/2010/main" val="75057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 RIGHT SIDE">
    <p:spTree>
      <p:nvGrpSpPr>
        <p:cNvPr id="1" name=""/>
        <p:cNvGrpSpPr/>
        <p:nvPr/>
      </p:nvGrpSpPr>
      <p:grpSpPr>
        <a:xfrm>
          <a:off x="0" y="0"/>
          <a:ext cx="0" cy="0"/>
          <a:chOff x="0" y="0"/>
          <a:chExt cx="0" cy="0"/>
        </a:xfrm>
      </p:grpSpPr>
      <p:sp>
        <p:nvSpPr>
          <p:cNvPr id="15" name="Text Placeholder 11">
            <a:extLst>
              <a:ext uri="{FF2B5EF4-FFF2-40B4-BE49-F238E27FC236}">
                <a16:creationId xmlns:a16="http://schemas.microsoft.com/office/drawing/2014/main" id="{0F64087C-921A-D2F1-BF72-27082D9FDBFC}"/>
              </a:ext>
            </a:extLst>
          </p:cNvPr>
          <p:cNvSpPr>
            <a:spLocks noGrp="1"/>
          </p:cNvSpPr>
          <p:nvPr>
            <p:ph type="body" sz="quarter" idx="15" hasCustomPrompt="1"/>
          </p:nvPr>
        </p:nvSpPr>
        <p:spPr>
          <a:xfrm>
            <a:off x="338982" y="288211"/>
            <a:ext cx="4668838" cy="190011"/>
          </a:xfrm>
          <a:prstGeom prst="rect">
            <a:avLst/>
          </a:prstGeom>
        </p:spPr>
        <p:txBody>
          <a:bodyPr/>
          <a:lstStyle>
            <a:lvl1pPr marL="0" indent="0" algn="l">
              <a:buNone/>
              <a:defRPr sz="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endParaRPr lang="en-GB"/>
          </a:p>
        </p:txBody>
      </p:sp>
      <p:sp>
        <p:nvSpPr>
          <p:cNvPr id="12" name="TextBox 11">
            <a:extLst>
              <a:ext uri="{FF2B5EF4-FFF2-40B4-BE49-F238E27FC236}">
                <a16:creationId xmlns:a16="http://schemas.microsoft.com/office/drawing/2014/main" id="{06602309-E3C6-20C7-12A9-7E533929F2E5}"/>
              </a:ext>
            </a:extLst>
          </p:cNvPr>
          <p:cNvSpPr txBox="1"/>
          <p:nvPr userDrawn="1"/>
        </p:nvSpPr>
        <p:spPr>
          <a:xfrm>
            <a:off x="338982" y="6523194"/>
            <a:ext cx="6097464" cy="215444"/>
          </a:xfrm>
          <a:prstGeom prst="rect">
            <a:avLst/>
          </a:prstGeom>
          <a:noFill/>
        </p:spPr>
        <p:txBody>
          <a:bodyPr wrap="square">
            <a:spAutoFit/>
          </a:bodyPr>
          <a:lstStyle/>
          <a:p>
            <a:r>
              <a:rPr lang="en-GB" sz="800">
                <a:solidFill>
                  <a:srgbClr val="005C71"/>
                </a:solidFill>
                <a:latin typeface="Urbanist Light" pitchFamily="2" charset="0"/>
                <a:ea typeface="Urbanist Light" pitchFamily="2" charset="0"/>
                <a:cs typeface="Urbanist Light" pitchFamily="2" charset="0"/>
              </a:rPr>
              <a:t>Copyright © BESA Publications Ltd </a:t>
            </a:r>
            <a:fld id="{150462F0-18FF-42BC-8F31-98D8E0308FC7}" type="datetimeyyyy">
              <a:rPr lang="en-GB" sz="800" smtClean="0">
                <a:solidFill>
                  <a:srgbClr val="005C71"/>
                </a:solidFill>
                <a:latin typeface="Urbanist Light" pitchFamily="2" charset="0"/>
                <a:ea typeface="Urbanist Light" pitchFamily="2" charset="0"/>
                <a:cs typeface="Urbanist Light" pitchFamily="2" charset="0"/>
              </a:rPr>
              <a:t>2025</a:t>
            </a:fld>
            <a:r>
              <a:rPr lang="en-GB" sz="800">
                <a:solidFill>
                  <a:srgbClr val="005C71"/>
                </a:solidFill>
                <a:latin typeface="Urbanist Light" pitchFamily="2" charset="0"/>
                <a:ea typeface="Urbanist Light" pitchFamily="2" charset="0"/>
                <a:cs typeface="Urbanist Light" pitchFamily="2" charset="0"/>
              </a:rPr>
              <a:t>. All rights reserved.</a:t>
            </a:r>
          </a:p>
        </p:txBody>
      </p:sp>
      <p:cxnSp>
        <p:nvCxnSpPr>
          <p:cNvPr id="14" name="Straight Connector 13">
            <a:extLst>
              <a:ext uri="{FF2B5EF4-FFF2-40B4-BE49-F238E27FC236}">
                <a16:creationId xmlns:a16="http://schemas.microsoft.com/office/drawing/2014/main" id="{16895F8A-B974-9CCF-0E83-E0F69008DB95}"/>
              </a:ext>
            </a:extLst>
          </p:cNvPr>
          <p:cNvCxnSpPr>
            <a:cxnSpLocks/>
          </p:cNvCxnSpPr>
          <p:nvPr userDrawn="1"/>
        </p:nvCxnSpPr>
        <p:spPr>
          <a:xfrm>
            <a:off x="338982" y="2358710"/>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6" name="Text Placeholder 20">
            <a:extLst>
              <a:ext uri="{FF2B5EF4-FFF2-40B4-BE49-F238E27FC236}">
                <a16:creationId xmlns:a16="http://schemas.microsoft.com/office/drawing/2014/main" id="{848302EA-8358-2C3E-EB20-7C3957C1E70F}"/>
              </a:ext>
            </a:extLst>
          </p:cNvPr>
          <p:cNvSpPr>
            <a:spLocks noGrp="1"/>
          </p:cNvSpPr>
          <p:nvPr>
            <p:ph type="body" sz="quarter" idx="17" hasCustomPrompt="1"/>
          </p:nvPr>
        </p:nvSpPr>
        <p:spPr>
          <a:xfrm>
            <a:off x="338982" y="2749606"/>
            <a:ext cx="4520720" cy="3244850"/>
          </a:xfrm>
          <a:prstGeom prst="rect">
            <a:avLst/>
          </a:prstGeom>
        </p:spPr>
        <p:txBody>
          <a:bodyPr/>
          <a:lstStyle>
            <a:lvl1pPr marL="0" indent="0">
              <a:lnSpc>
                <a:spcPct val="150000"/>
              </a:lnSpc>
              <a:buNone/>
              <a:defRPr sz="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1200">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The SFG20 software helps you to build and </a:t>
            </a:r>
            <a:r>
              <a:rPr lang="en-US" err="1"/>
              <a:t>customise</a:t>
            </a:r>
            <a:r>
              <a:rPr lang="en-US"/>
              <a:t> maintenance schedules to suit your estate’s business needs and stay on top of changing legislation with ease.</a:t>
            </a:r>
          </a:p>
          <a:p>
            <a:pPr lvl="0"/>
            <a:r>
              <a:rPr lang="en-US"/>
              <a:t>Stay compliant with new and changing regulations with our dynamically updating maintenance schedules and checklists.</a:t>
            </a:r>
          </a:p>
          <a:p>
            <a:pPr lvl="0"/>
            <a:r>
              <a:rPr lang="en-US"/>
              <a:t>See cost savings of up to 20% by moving to a planned preventative maintenance regime.</a:t>
            </a:r>
          </a:p>
          <a:p>
            <a:pPr lvl="0"/>
            <a:r>
              <a:rPr lang="en-US"/>
              <a:t>Reduce downtime and unplanned maintenance costs by keeping your assets in optimal condition.</a:t>
            </a:r>
          </a:p>
        </p:txBody>
      </p:sp>
      <p:sp>
        <p:nvSpPr>
          <p:cNvPr id="20" name="Text Placeholder 22">
            <a:extLst>
              <a:ext uri="{FF2B5EF4-FFF2-40B4-BE49-F238E27FC236}">
                <a16:creationId xmlns:a16="http://schemas.microsoft.com/office/drawing/2014/main" id="{482AAC64-FF93-8993-A94C-B755632158C7}"/>
              </a:ext>
            </a:extLst>
          </p:cNvPr>
          <p:cNvSpPr>
            <a:spLocks noGrp="1"/>
          </p:cNvSpPr>
          <p:nvPr>
            <p:ph type="body" sz="quarter" idx="18" hasCustomPrompt="1"/>
          </p:nvPr>
        </p:nvSpPr>
        <p:spPr>
          <a:xfrm>
            <a:off x="338982" y="1260101"/>
            <a:ext cx="3415200" cy="602108"/>
          </a:xfrm>
          <a:prstGeom prst="rect">
            <a:avLst/>
          </a:prstGeom>
        </p:spPr>
        <p:txBody>
          <a:bodyPr/>
          <a:lstStyle>
            <a:lvl1pPr marL="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buNone/>
              <a:defRPr sz="44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stStyle>
          <a:p>
            <a:pPr lvl="0"/>
            <a:r>
              <a:rPr lang="en-US"/>
              <a:t>Title here</a:t>
            </a:r>
            <a:endParaRPr lang="en-GB"/>
          </a:p>
        </p:txBody>
      </p:sp>
      <p:sp>
        <p:nvSpPr>
          <p:cNvPr id="3" name="Rectangle 2">
            <a:extLst>
              <a:ext uri="{FF2B5EF4-FFF2-40B4-BE49-F238E27FC236}">
                <a16:creationId xmlns:a16="http://schemas.microsoft.com/office/drawing/2014/main" id="{6DA03FD8-0292-8432-F24A-1D2A83479F5F}"/>
              </a:ext>
            </a:extLst>
          </p:cNvPr>
          <p:cNvSpPr/>
          <p:nvPr userDrawn="1"/>
        </p:nvSpPr>
        <p:spPr>
          <a:xfrm>
            <a:off x="6090912" y="2297164"/>
            <a:ext cx="444544" cy="4560836"/>
          </a:xfrm>
          <a:prstGeom prst="rect">
            <a:avLst/>
          </a:prstGeom>
          <a:solidFill>
            <a:srgbClr val="005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04B3FA8-39BF-58F9-BC57-6117A10B60FA}"/>
              </a:ext>
            </a:extLst>
          </p:cNvPr>
          <p:cNvSpPr txBox="1"/>
          <p:nvPr userDrawn="1"/>
        </p:nvSpPr>
        <p:spPr>
          <a:xfrm>
            <a:off x="11482754" y="6500111"/>
            <a:ext cx="567930" cy="261610"/>
          </a:xfrm>
          <a:prstGeom prst="rect">
            <a:avLst/>
          </a:prstGeom>
          <a:noFill/>
        </p:spPr>
        <p:txBody>
          <a:bodyPr wrap="square">
            <a:spAutoFit/>
          </a:bodyPr>
          <a:lstStyle/>
          <a:p>
            <a:pPr algn="r"/>
            <a:fld id="{E6CA9461-89B7-4F99-9201-2C83D5C37C16}" type="slidenum">
              <a:rPr lang="en-US" sz="1050" b="0" i="0" spc="300" smtClean="0">
                <a:solidFill>
                  <a:schemeClr val="bg1"/>
                </a:solidFill>
                <a:effectLst/>
                <a:latin typeface="Urbanist Medium" pitchFamily="2" charset="0"/>
                <a:ea typeface="Urbanist Medium" pitchFamily="2" charset="0"/>
                <a:cs typeface="Urbanist Medium" pitchFamily="2" charset="0"/>
              </a:rPr>
              <a:pPr algn="r"/>
              <a:t>‹#›</a:t>
            </a:fld>
            <a:endParaRPr lang="en-US" sz="1050" b="0" i="0" spc="300">
              <a:solidFill>
                <a:schemeClr val="bg1"/>
              </a:solidFill>
              <a:effectLst/>
              <a:latin typeface="Urbanist Medium" pitchFamily="2" charset="0"/>
              <a:ea typeface="Urbanist Medium" pitchFamily="2" charset="0"/>
              <a:cs typeface="Urbanist Medium" pitchFamily="2" charset="0"/>
            </a:endParaRPr>
          </a:p>
        </p:txBody>
      </p:sp>
      <p:pic>
        <p:nvPicPr>
          <p:cNvPr id="6" name="Graphic 5">
            <a:extLst>
              <a:ext uri="{FF2B5EF4-FFF2-40B4-BE49-F238E27FC236}">
                <a16:creationId xmlns:a16="http://schemas.microsoft.com/office/drawing/2014/main" id="{E870B74D-FDF1-37DE-34C4-63AE638FF1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39900" y="286672"/>
            <a:ext cx="913117" cy="226077"/>
          </a:xfrm>
          <a:prstGeom prst="rect">
            <a:avLst/>
          </a:prstGeom>
        </p:spPr>
      </p:pic>
      <p:pic>
        <p:nvPicPr>
          <p:cNvPr id="5" name="Picture 4">
            <a:extLst>
              <a:ext uri="{FF2B5EF4-FFF2-40B4-BE49-F238E27FC236}">
                <a16:creationId xmlns:a16="http://schemas.microsoft.com/office/drawing/2014/main" id="{E5B4C956-702E-984A-B265-BA125A801CAE}"/>
              </a:ext>
            </a:extLst>
          </p:cNvPr>
          <p:cNvPicPr>
            <a:picLocks noChangeAspect="1"/>
          </p:cNvPicPr>
          <p:nvPr userDrawn="1"/>
        </p:nvPicPr>
        <p:blipFill>
          <a:blip r:embed="rId4"/>
          <a:stretch>
            <a:fillRect/>
          </a:stretch>
        </p:blipFill>
        <p:spPr>
          <a:xfrm>
            <a:off x="6535455" y="0"/>
            <a:ext cx="5656545" cy="6858000"/>
          </a:xfrm>
          <a:prstGeom prst="rect">
            <a:avLst/>
          </a:prstGeom>
        </p:spPr>
      </p:pic>
    </p:spTree>
    <p:extLst>
      <p:ext uri="{BB962C8B-B14F-4D97-AF65-F5344CB8AC3E}">
        <p14:creationId xmlns:p14="http://schemas.microsoft.com/office/powerpoint/2010/main" val="29762747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98D09C-AF04-054C-82A4-5CEEB8ECD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78758-19AF-2C49-890C-6E25D2C6DEBE}" type="datetimeFigureOut">
              <a:rPr lang="en-US" smtClean="0"/>
              <a:t>3/18/2025</a:t>
            </a:fld>
            <a:endParaRPr lang="en-US"/>
          </a:p>
        </p:txBody>
      </p:sp>
      <p:sp>
        <p:nvSpPr>
          <p:cNvPr id="5" name="Footer Placeholder 4">
            <a:extLst>
              <a:ext uri="{FF2B5EF4-FFF2-40B4-BE49-F238E27FC236}">
                <a16:creationId xmlns:a16="http://schemas.microsoft.com/office/drawing/2014/main" id="{3E168405-07B2-164D-BB3B-8A43FD8CE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E6A026-091F-3645-A526-9DABCCD28D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DEB3A-C638-F64D-9D07-1B6AE6E1E5DB}" type="slidenum">
              <a:rPr lang="en-US" smtClean="0"/>
              <a:t>‹#›</a:t>
            </a:fld>
            <a:endParaRPr lang="en-US"/>
          </a:p>
        </p:txBody>
      </p:sp>
    </p:spTree>
    <p:extLst>
      <p:ext uri="{BB962C8B-B14F-4D97-AF65-F5344CB8AC3E}">
        <p14:creationId xmlns:p14="http://schemas.microsoft.com/office/powerpoint/2010/main" val="26104287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50" r:id="rId4"/>
    <p:sldLayoutId id="2147483661" r:id="rId5"/>
    <p:sldLayoutId id="2147483673" r:id="rId6"/>
    <p:sldLayoutId id="2147483662" r:id="rId7"/>
    <p:sldLayoutId id="2147483674" r:id="rId8"/>
    <p:sldLayoutId id="2147483663" r:id="rId9"/>
    <p:sldLayoutId id="2147483664" r:id="rId10"/>
    <p:sldLayoutId id="2147483675" r:id="rId11"/>
    <p:sldLayoutId id="2147483665" r:id="rId12"/>
    <p:sldLayoutId id="2147483676" r:id="rId13"/>
    <p:sldLayoutId id="2147483666" r:id="rId14"/>
    <p:sldLayoutId id="2147483677" r:id="rId15"/>
    <p:sldLayoutId id="2147483667" r:id="rId16"/>
    <p:sldLayoutId id="2147483678" r:id="rId17"/>
    <p:sldLayoutId id="2147483668" r:id="rId18"/>
    <p:sldLayoutId id="2147483669" r:id="rId19"/>
    <p:sldLayoutId id="2147483679" r:id="rId20"/>
    <p:sldLayoutId id="2147483671"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4_BB0E22C3.xml"/><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F23F019A-E5DF-F438-D9F0-E7AED6F6AC89}"/>
              </a:ext>
            </a:extLst>
          </p:cNvPr>
          <p:cNvSpPr>
            <a:spLocks noGrp="1"/>
          </p:cNvSpPr>
          <p:nvPr>
            <p:ph type="body" sz="quarter" idx="10"/>
          </p:nvPr>
        </p:nvSpPr>
        <p:spPr>
          <a:xfrm>
            <a:off x="506413" y="769257"/>
            <a:ext cx="8802179" cy="1568429"/>
          </a:xfrm>
        </p:spPr>
        <p:txBody>
          <a:bodyPr lIns="0"/>
          <a:lstStyle/>
          <a:p>
            <a:r>
              <a:rPr lang="en-US" dirty="0"/>
              <a:t>How to create or fix your Built Asset Register</a:t>
            </a:r>
          </a:p>
        </p:txBody>
      </p:sp>
    </p:spTree>
    <p:extLst>
      <p:ext uri="{BB962C8B-B14F-4D97-AF65-F5344CB8AC3E}">
        <p14:creationId xmlns:p14="http://schemas.microsoft.com/office/powerpoint/2010/main" val="1671006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CBFAC-B9C6-FA19-8053-2DEAC4BB796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3D47601-46AD-1C01-5FC7-44F81EF0A7BB}"/>
              </a:ext>
            </a:extLst>
          </p:cNvPr>
          <p:cNvSpPr>
            <a:spLocks noGrp="1"/>
          </p:cNvSpPr>
          <p:nvPr>
            <p:ph type="body" sz="quarter" idx="18"/>
          </p:nvPr>
        </p:nvSpPr>
        <p:spPr>
          <a:xfrm>
            <a:off x="332156" y="1061369"/>
            <a:ext cx="8828936" cy="602108"/>
          </a:xfrm>
        </p:spPr>
        <p:txBody>
          <a:bodyPr lIns="0"/>
          <a:lstStyle/>
          <a:p>
            <a:r>
              <a:rPr lang="en-US" dirty="0"/>
              <a:t>How can SFG20 help?</a:t>
            </a:r>
          </a:p>
        </p:txBody>
      </p:sp>
      <p:sp>
        <p:nvSpPr>
          <p:cNvPr id="2" name="Text Placeholder 4">
            <a:extLst>
              <a:ext uri="{FF2B5EF4-FFF2-40B4-BE49-F238E27FC236}">
                <a16:creationId xmlns:a16="http://schemas.microsoft.com/office/drawing/2014/main" id="{1B884719-7B02-885E-2BC1-286773F2BBE2}"/>
              </a:ext>
            </a:extLst>
          </p:cNvPr>
          <p:cNvSpPr>
            <a:spLocks noGrp="1"/>
          </p:cNvSpPr>
          <p:nvPr>
            <p:ph type="body" sz="quarter" idx="15"/>
          </p:nvPr>
        </p:nvSpPr>
        <p:spPr>
          <a:xfrm>
            <a:off x="338981" y="288211"/>
            <a:ext cx="5004543" cy="190011"/>
          </a:xfrm>
        </p:spPr>
        <p:txBody>
          <a:bodyPr lIns="0"/>
          <a:lstStyle/>
          <a:p>
            <a:r>
              <a:rPr lang="en-US" dirty="0"/>
              <a:t>How to create or fix your Built Asset Register</a:t>
            </a:r>
          </a:p>
          <a:p>
            <a:endParaRPr lang="en-GB" dirty="0"/>
          </a:p>
        </p:txBody>
      </p:sp>
      <p:pic>
        <p:nvPicPr>
          <p:cNvPr id="7" name="Graphic 6">
            <a:extLst>
              <a:ext uri="{FF2B5EF4-FFF2-40B4-BE49-F238E27FC236}">
                <a16:creationId xmlns:a16="http://schemas.microsoft.com/office/drawing/2014/main" id="{366D7AC4-2A55-1C6B-2DF3-5F9A30E58A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514" y="2089362"/>
            <a:ext cx="6240429" cy="3750811"/>
          </a:xfrm>
          <a:prstGeom prst="rect">
            <a:avLst/>
          </a:prstGeom>
        </p:spPr>
      </p:pic>
      <p:sp>
        <p:nvSpPr>
          <p:cNvPr id="8" name="Rectangle 7">
            <a:extLst>
              <a:ext uri="{FF2B5EF4-FFF2-40B4-BE49-F238E27FC236}">
                <a16:creationId xmlns:a16="http://schemas.microsoft.com/office/drawing/2014/main" id="{AE2F45C2-3F9F-4E01-7EBA-90CBE805AC53}"/>
              </a:ext>
            </a:extLst>
          </p:cNvPr>
          <p:cNvSpPr/>
          <p:nvPr/>
        </p:nvSpPr>
        <p:spPr>
          <a:xfrm>
            <a:off x="332156" y="2246624"/>
            <a:ext cx="1179144" cy="263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EAF5C6A1-230B-2BA4-67D0-544087D688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4419" y="3114447"/>
            <a:ext cx="1443038" cy="1443038"/>
          </a:xfrm>
          <a:prstGeom prst="rect">
            <a:avLst/>
          </a:prstGeom>
        </p:spPr>
      </p:pic>
      <p:pic>
        <p:nvPicPr>
          <p:cNvPr id="12" name="Graphic 11">
            <a:extLst>
              <a:ext uri="{FF2B5EF4-FFF2-40B4-BE49-F238E27FC236}">
                <a16:creationId xmlns:a16="http://schemas.microsoft.com/office/drawing/2014/main" id="{D6799D0C-C76B-C639-33CC-570BDB5AC0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164" y="3361190"/>
            <a:ext cx="1443037" cy="988167"/>
          </a:xfrm>
          <a:prstGeom prst="rect">
            <a:avLst/>
          </a:prstGeom>
        </p:spPr>
      </p:pic>
    </p:spTree>
    <p:extLst>
      <p:ext uri="{BB962C8B-B14F-4D97-AF65-F5344CB8AC3E}">
        <p14:creationId xmlns:p14="http://schemas.microsoft.com/office/powerpoint/2010/main" val="680598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A4BAB-8710-E930-11F1-5690339D24F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3249A97-F1F5-49F4-2F7B-F2DFE3066C26}"/>
              </a:ext>
            </a:extLst>
          </p:cNvPr>
          <p:cNvSpPr>
            <a:spLocks noGrp="1"/>
          </p:cNvSpPr>
          <p:nvPr>
            <p:ph type="body" sz="quarter" idx="15"/>
          </p:nvPr>
        </p:nvSpPr>
        <p:spPr>
          <a:xfrm>
            <a:off x="338981" y="288211"/>
            <a:ext cx="5004543" cy="190011"/>
          </a:xfrm>
        </p:spPr>
        <p:txBody>
          <a:bodyPr lIns="0"/>
          <a:lstStyle/>
          <a:p>
            <a:r>
              <a:rPr lang="en-US" dirty="0"/>
              <a:t>How to create or fix your Built Asset Register</a:t>
            </a:r>
          </a:p>
          <a:p>
            <a:endParaRPr lang="en-GB" dirty="0"/>
          </a:p>
        </p:txBody>
      </p:sp>
      <p:sp>
        <p:nvSpPr>
          <p:cNvPr id="8" name="Text Placeholder 7">
            <a:extLst>
              <a:ext uri="{FF2B5EF4-FFF2-40B4-BE49-F238E27FC236}">
                <a16:creationId xmlns:a16="http://schemas.microsoft.com/office/drawing/2014/main" id="{11530ECD-12BC-087C-D87C-4B9C4DBAE29E}"/>
              </a:ext>
            </a:extLst>
          </p:cNvPr>
          <p:cNvSpPr>
            <a:spLocks noGrp="1"/>
          </p:cNvSpPr>
          <p:nvPr>
            <p:ph type="body" sz="quarter" idx="18"/>
          </p:nvPr>
        </p:nvSpPr>
        <p:spPr>
          <a:xfrm>
            <a:off x="717184" y="2470987"/>
            <a:ext cx="5040521" cy="2060820"/>
          </a:xfrm>
          <a:solidFill>
            <a:srgbClr val="015C71"/>
          </a:solidFill>
        </p:spPr>
        <p:txBody>
          <a:bodyPr anchor="t"/>
          <a:lstStyle/>
          <a:p>
            <a:r>
              <a:rPr lang="en-US"/>
              <a:t>What is a Built Asset Register? </a:t>
            </a:r>
          </a:p>
        </p:txBody>
      </p:sp>
      <p:pic>
        <p:nvPicPr>
          <p:cNvPr id="2" name="Picture 4" descr="COBie spreadsheet for AWS-Series 452 | Download Scientific Diagram">
            <a:extLst>
              <a:ext uri="{FF2B5EF4-FFF2-40B4-BE49-F238E27FC236}">
                <a16:creationId xmlns:a16="http://schemas.microsoft.com/office/drawing/2014/main" id="{D3F68809-56ED-C62F-5D52-A6B246DCE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694" y="734219"/>
            <a:ext cx="5556348" cy="3680908"/>
          </a:xfrm>
          <a:prstGeom prst="rect">
            <a:avLst/>
          </a:prstGeom>
          <a:noFill/>
          <a:ln w="12700">
            <a:noFill/>
          </a:ln>
          <a:effectLst>
            <a:glow rad="88900">
              <a:schemeClr val="tx1">
                <a:alpha val="4000"/>
              </a:schemeClr>
            </a:glo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6CC7BC6-B9BB-3645-7BD8-6627484F1444}"/>
              </a:ext>
            </a:extLst>
          </p:cNvPr>
          <p:cNvSpPr/>
          <p:nvPr/>
        </p:nvSpPr>
        <p:spPr>
          <a:xfrm>
            <a:off x="7634288" y="1509713"/>
            <a:ext cx="511968" cy="2671762"/>
          </a:xfrm>
          <a:prstGeom prst="rect">
            <a:avLst/>
          </a:prstGeom>
          <a:solidFill>
            <a:srgbClr val="FF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Job Creation and Verification">
            <a:extLst>
              <a:ext uri="{FF2B5EF4-FFF2-40B4-BE49-F238E27FC236}">
                <a16:creationId xmlns:a16="http://schemas.microsoft.com/office/drawing/2014/main" id="{F5C3D677-1221-E173-4E6E-162FA391CE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262"/>
          <a:stretch/>
        </p:blipFill>
        <p:spPr bwMode="auto">
          <a:xfrm>
            <a:off x="8490731" y="3817257"/>
            <a:ext cx="2887021" cy="2306524"/>
          </a:xfrm>
          <a:prstGeom prst="rect">
            <a:avLst/>
          </a:prstGeom>
          <a:noFill/>
          <a:ln w="12700">
            <a:noFill/>
          </a:ln>
          <a:effectLst>
            <a:glow rad="88900">
              <a:schemeClr val="tx1">
                <a:alpha val="4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9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FBD8-63B0-A4D9-5A0F-5B32F5F95E3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BAA074C-8818-ED26-3F62-F298868EA4D6}"/>
              </a:ext>
            </a:extLst>
          </p:cNvPr>
          <p:cNvSpPr>
            <a:spLocks noGrp="1"/>
          </p:cNvSpPr>
          <p:nvPr>
            <p:ph type="body" sz="quarter" idx="17"/>
          </p:nvPr>
        </p:nvSpPr>
        <p:spPr>
          <a:xfrm>
            <a:off x="338982" y="2749606"/>
            <a:ext cx="7872330" cy="3244850"/>
          </a:xfrm>
        </p:spPr>
        <p:txBody>
          <a:bodyPr lIns="0"/>
          <a:lstStyle/>
          <a:p>
            <a:r>
              <a:rPr lang="en-GB" sz="1800" dirty="0"/>
              <a:t>If you don’t have a detailed and complete Asset register,</a:t>
            </a:r>
            <a:br>
              <a:rPr lang="en-GB" sz="1800" dirty="0"/>
            </a:br>
            <a:r>
              <a:rPr lang="en-GB" sz="1800" dirty="0"/>
              <a:t>how can you maintain your Assets?</a:t>
            </a:r>
          </a:p>
        </p:txBody>
      </p:sp>
      <p:sp>
        <p:nvSpPr>
          <p:cNvPr id="5" name="Text Placeholder 4">
            <a:extLst>
              <a:ext uri="{FF2B5EF4-FFF2-40B4-BE49-F238E27FC236}">
                <a16:creationId xmlns:a16="http://schemas.microsoft.com/office/drawing/2014/main" id="{E7997C6F-DF7A-4FDC-F259-9EFE39495FB2}"/>
              </a:ext>
            </a:extLst>
          </p:cNvPr>
          <p:cNvSpPr>
            <a:spLocks noGrp="1"/>
          </p:cNvSpPr>
          <p:nvPr>
            <p:ph type="body" sz="quarter" idx="18"/>
          </p:nvPr>
        </p:nvSpPr>
        <p:spPr>
          <a:xfrm>
            <a:off x="332156" y="1312860"/>
            <a:ext cx="8828936" cy="602108"/>
          </a:xfrm>
        </p:spPr>
        <p:txBody>
          <a:bodyPr lIns="0"/>
          <a:lstStyle/>
          <a:p>
            <a:r>
              <a:rPr lang="en-US" dirty="0"/>
              <a:t>The big problem with Asset data</a:t>
            </a:r>
          </a:p>
        </p:txBody>
      </p:sp>
      <p:sp>
        <p:nvSpPr>
          <p:cNvPr id="2" name="Text Placeholder 4">
            <a:extLst>
              <a:ext uri="{FF2B5EF4-FFF2-40B4-BE49-F238E27FC236}">
                <a16:creationId xmlns:a16="http://schemas.microsoft.com/office/drawing/2014/main" id="{6DD16A0D-2AA5-5F3A-3FC6-C43A45326B43}"/>
              </a:ext>
            </a:extLst>
          </p:cNvPr>
          <p:cNvSpPr>
            <a:spLocks noGrp="1"/>
          </p:cNvSpPr>
          <p:nvPr>
            <p:ph type="body" sz="quarter" idx="15"/>
          </p:nvPr>
        </p:nvSpPr>
        <p:spPr>
          <a:xfrm>
            <a:off x="338981" y="288211"/>
            <a:ext cx="5004543" cy="190011"/>
          </a:xfrm>
        </p:spPr>
        <p:txBody>
          <a:bodyPr lIns="0"/>
          <a:lstStyle/>
          <a:p>
            <a:r>
              <a:rPr lang="en-US" dirty="0"/>
              <a:t>How to create or fix your Built Asset Register</a:t>
            </a:r>
          </a:p>
          <a:p>
            <a:endParaRPr lang="en-GB" dirty="0"/>
          </a:p>
        </p:txBody>
      </p:sp>
    </p:spTree>
    <p:extLst>
      <p:ext uri="{BB962C8B-B14F-4D97-AF65-F5344CB8AC3E}">
        <p14:creationId xmlns:p14="http://schemas.microsoft.com/office/powerpoint/2010/main" val="707323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E8448-7876-E818-D2BC-961040873C71}"/>
            </a:ext>
          </a:extLst>
        </p:cNvPr>
        <p:cNvGrpSpPr/>
        <p:nvPr/>
      </p:nvGrpSpPr>
      <p:grpSpPr>
        <a:xfrm>
          <a:off x="0" y="0"/>
          <a:ext cx="0" cy="0"/>
          <a:chOff x="0" y="0"/>
          <a:chExt cx="0" cy="0"/>
        </a:xfrm>
      </p:grpSpPr>
      <p:sp>
        <p:nvSpPr>
          <p:cNvPr id="8" name="Text Placeholder 4">
            <a:extLst>
              <a:ext uri="{FF2B5EF4-FFF2-40B4-BE49-F238E27FC236}">
                <a16:creationId xmlns:a16="http://schemas.microsoft.com/office/drawing/2014/main" id="{2E11E623-8BD8-E5DD-717D-6C8F7C6B1631}"/>
              </a:ext>
            </a:extLst>
          </p:cNvPr>
          <p:cNvSpPr>
            <a:spLocks noGrp="1"/>
          </p:cNvSpPr>
          <p:nvPr>
            <p:ph type="body" sz="quarter" idx="15"/>
          </p:nvPr>
        </p:nvSpPr>
        <p:spPr>
          <a:xfrm>
            <a:off x="338981" y="288211"/>
            <a:ext cx="5004543" cy="190011"/>
          </a:xfrm>
        </p:spPr>
        <p:txBody>
          <a:bodyPr lIns="0"/>
          <a:lstStyle/>
          <a:p>
            <a:r>
              <a:rPr lang="en-US" dirty="0"/>
              <a:t>How to create or fix your Built Asset Register</a:t>
            </a:r>
          </a:p>
          <a:p>
            <a:endParaRPr lang="en-GB" dirty="0"/>
          </a:p>
        </p:txBody>
      </p:sp>
      <p:cxnSp>
        <p:nvCxnSpPr>
          <p:cNvPr id="9" name="Straight Connector 8">
            <a:extLst>
              <a:ext uri="{FF2B5EF4-FFF2-40B4-BE49-F238E27FC236}">
                <a16:creationId xmlns:a16="http://schemas.microsoft.com/office/drawing/2014/main" id="{3EFA7BDE-7320-4071-D74D-2BEC7A95491F}"/>
              </a:ext>
            </a:extLst>
          </p:cNvPr>
          <p:cNvCxnSpPr>
            <a:cxnSpLocks/>
          </p:cNvCxnSpPr>
          <p:nvPr/>
        </p:nvCxnSpPr>
        <p:spPr>
          <a:xfrm>
            <a:off x="338982" y="2663510"/>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1213420-D771-2346-E463-228F1414F4AC}"/>
              </a:ext>
            </a:extLst>
          </p:cNvPr>
          <p:cNvSpPr/>
          <p:nvPr/>
        </p:nvSpPr>
        <p:spPr>
          <a:xfrm>
            <a:off x="332156" y="2264228"/>
            <a:ext cx="1179144" cy="263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35AD6252-C279-9627-5FF3-0CDF10089DA1}"/>
              </a:ext>
            </a:extLst>
          </p:cNvPr>
          <p:cNvSpPr txBox="1">
            <a:spLocks/>
          </p:cNvSpPr>
          <p:nvPr/>
        </p:nvSpPr>
        <p:spPr>
          <a:xfrm>
            <a:off x="2597589" y="2527298"/>
            <a:ext cx="3713395" cy="619352"/>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7200" dirty="0"/>
              <a:t>+</a:t>
            </a:r>
          </a:p>
          <a:p>
            <a:pPr algn="ctr"/>
            <a:r>
              <a:rPr lang="en-US" sz="7200" dirty="0"/>
              <a:t> Assets = </a:t>
            </a:r>
          </a:p>
        </p:txBody>
      </p:sp>
      <p:pic>
        <p:nvPicPr>
          <p:cNvPr id="14" name="Graphic 13">
            <a:extLst>
              <a:ext uri="{FF2B5EF4-FFF2-40B4-BE49-F238E27FC236}">
                <a16:creationId xmlns:a16="http://schemas.microsoft.com/office/drawing/2014/main" id="{FB05B091-E0B6-19CA-69BE-7A8F9F4B8F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3843" y="1253613"/>
            <a:ext cx="4720886" cy="1142150"/>
          </a:xfrm>
          <a:prstGeom prst="rect">
            <a:avLst/>
          </a:prstGeom>
        </p:spPr>
      </p:pic>
      <p:pic>
        <p:nvPicPr>
          <p:cNvPr id="19" name="Graphic 18">
            <a:extLst>
              <a:ext uri="{FF2B5EF4-FFF2-40B4-BE49-F238E27FC236}">
                <a16:creationId xmlns:a16="http://schemas.microsoft.com/office/drawing/2014/main" id="{AF6418CF-8565-705E-C9BA-09A01CB7D617}"/>
              </a:ext>
            </a:extLst>
          </p:cNvPr>
          <p:cNvPicPr>
            <a:picLocks noChangeAspect="1"/>
          </p:cNvPicPr>
          <p:nvPr/>
        </p:nvPicPr>
        <p:blipFill>
          <a:blip r:embed="rId6">
            <a:extLst>
              <a:ext uri="{96DAC541-7B7A-43D3-8B79-37D633B846F1}">
                <asvg:svgBlip xmlns:asvg="http://schemas.microsoft.com/office/drawing/2016/SVG/main" r:embed="rId7"/>
              </a:ext>
            </a:extLst>
          </a:blip>
          <a:srcRect b="5760"/>
          <a:stretch/>
        </p:blipFill>
        <p:spPr>
          <a:xfrm>
            <a:off x="7060262" y="2527300"/>
            <a:ext cx="2364631" cy="4330700"/>
          </a:xfrm>
          <a:prstGeom prst="rect">
            <a:avLst/>
          </a:prstGeom>
        </p:spPr>
      </p:pic>
    </p:spTree>
    <p:extLst>
      <p:ext uri="{BB962C8B-B14F-4D97-AF65-F5344CB8AC3E}">
        <p14:creationId xmlns:p14="http://schemas.microsoft.com/office/powerpoint/2010/main" val="313826579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9AC63-732B-7679-9F53-58AAE53CD96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8799D48-245E-3E92-689F-137E9AD735BF}"/>
              </a:ext>
            </a:extLst>
          </p:cNvPr>
          <p:cNvSpPr>
            <a:spLocks noGrp="1"/>
          </p:cNvSpPr>
          <p:nvPr>
            <p:ph type="body" sz="quarter" idx="17"/>
          </p:nvPr>
        </p:nvSpPr>
        <p:spPr>
          <a:xfrm>
            <a:off x="338981" y="3207658"/>
            <a:ext cx="9167876" cy="2634792"/>
          </a:xfrm>
        </p:spPr>
        <p:txBody>
          <a:bodyPr lIns="0" numCol="3" spcCol="274320"/>
          <a:lstStyle/>
          <a:p>
            <a:pPr marL="171450" indent="-171450" algn="l">
              <a:spcAft>
                <a:spcPts val="600"/>
              </a:spcAft>
              <a:buClr>
                <a:srgbClr val="21ADBF"/>
              </a:buClr>
              <a:buFont typeface="Arial" panose="020B0604020202020204" pitchFamily="34" charset="0"/>
              <a:buChar char="•"/>
            </a:pPr>
            <a:r>
              <a:rPr lang="en-GB" dirty="0"/>
              <a:t>Description and identification number </a:t>
            </a:r>
          </a:p>
          <a:p>
            <a:pPr marL="171450" indent="-171450" algn="l">
              <a:spcAft>
                <a:spcPts val="600"/>
              </a:spcAft>
              <a:buClr>
                <a:srgbClr val="21ADBF"/>
              </a:buClr>
              <a:buFont typeface="Arial" panose="020B0604020202020204" pitchFamily="34" charset="0"/>
              <a:buChar char="•"/>
            </a:pPr>
            <a:r>
              <a:rPr lang="en-GB" dirty="0"/>
              <a:t>Barcode or Serial Number of assets </a:t>
            </a:r>
          </a:p>
          <a:p>
            <a:pPr marL="171450" indent="-171450" algn="l">
              <a:spcAft>
                <a:spcPts val="600"/>
              </a:spcAft>
              <a:buClr>
                <a:srgbClr val="21ADBF"/>
              </a:buClr>
              <a:buFont typeface="Arial" panose="020B0604020202020204" pitchFamily="34" charset="0"/>
              <a:buChar char="•"/>
            </a:pPr>
            <a:r>
              <a:rPr lang="en-GB" dirty="0"/>
              <a:t>Purchase information (price, date, order number) </a:t>
            </a:r>
          </a:p>
          <a:p>
            <a:pPr marL="171450" indent="-171450" algn="l">
              <a:spcAft>
                <a:spcPts val="600"/>
              </a:spcAft>
              <a:buClr>
                <a:srgbClr val="21ADBF"/>
              </a:buClr>
              <a:buFont typeface="Arial" panose="020B0604020202020204" pitchFamily="34" charset="0"/>
              <a:buChar char="•"/>
            </a:pPr>
            <a:r>
              <a:rPr lang="en-GB" dirty="0"/>
              <a:t>Location within the building </a:t>
            </a:r>
          </a:p>
          <a:p>
            <a:pPr marL="171450" indent="-171450" algn="l">
              <a:spcAft>
                <a:spcPts val="600"/>
              </a:spcAft>
              <a:buClr>
                <a:srgbClr val="21ADBF"/>
              </a:buClr>
              <a:buFont typeface="Arial" panose="020B0604020202020204" pitchFamily="34" charset="0"/>
              <a:buChar char="•"/>
            </a:pPr>
            <a:r>
              <a:rPr lang="en-GB" dirty="0"/>
              <a:t>Size and specifications </a:t>
            </a:r>
          </a:p>
          <a:p>
            <a:pPr marL="171450" indent="-171450" algn="l">
              <a:spcAft>
                <a:spcPts val="600"/>
              </a:spcAft>
              <a:buClr>
                <a:srgbClr val="21ADBF"/>
              </a:buClr>
              <a:buFont typeface="Arial" panose="020B0604020202020204" pitchFamily="34" charset="0"/>
              <a:buChar char="•"/>
            </a:pPr>
            <a:r>
              <a:rPr lang="en-GB" dirty="0"/>
              <a:t>Maintenance requirements and intervals </a:t>
            </a:r>
          </a:p>
          <a:p>
            <a:pPr marL="171450" indent="-171450" algn="l">
              <a:spcAft>
                <a:spcPts val="600"/>
              </a:spcAft>
              <a:buClr>
                <a:srgbClr val="21ADBF"/>
              </a:buClr>
              <a:buFont typeface="Arial" panose="020B0604020202020204" pitchFamily="34" charset="0"/>
              <a:buChar char="•"/>
            </a:pPr>
            <a:r>
              <a:rPr lang="en-GB" dirty="0"/>
              <a:t>Supplier and installer details </a:t>
            </a:r>
          </a:p>
          <a:p>
            <a:pPr marL="171450" indent="-171450" algn="l">
              <a:spcAft>
                <a:spcPts val="600"/>
              </a:spcAft>
              <a:buClr>
                <a:srgbClr val="21ADBF"/>
              </a:buClr>
              <a:buFont typeface="Arial" panose="020B0604020202020204" pitchFamily="34" charset="0"/>
              <a:buChar char="•"/>
            </a:pPr>
            <a:r>
              <a:rPr lang="en-GB" dirty="0"/>
              <a:t>Current value and condition </a:t>
            </a:r>
          </a:p>
          <a:p>
            <a:pPr marL="171450" indent="-171450" algn="l">
              <a:spcAft>
                <a:spcPts val="600"/>
              </a:spcAft>
              <a:buClr>
                <a:srgbClr val="21ADBF"/>
              </a:buClr>
              <a:buFont typeface="Arial" panose="020B0604020202020204" pitchFamily="34" charset="0"/>
              <a:buChar char="•"/>
            </a:pPr>
            <a:r>
              <a:rPr lang="en-GB" dirty="0"/>
              <a:t>Efficiency and energy usage </a:t>
            </a:r>
          </a:p>
          <a:p>
            <a:pPr marL="171450" indent="-171450" algn="l">
              <a:spcAft>
                <a:spcPts val="600"/>
              </a:spcAft>
              <a:buClr>
                <a:srgbClr val="21ADBF"/>
              </a:buClr>
              <a:buFont typeface="Arial" panose="020B0604020202020204" pitchFamily="34" charset="0"/>
              <a:buChar char="•"/>
            </a:pPr>
            <a:r>
              <a:rPr lang="en-GB" dirty="0"/>
              <a:t>Health and safety information </a:t>
            </a:r>
          </a:p>
          <a:p>
            <a:pPr marL="171450" indent="-171450" algn="l">
              <a:spcAft>
                <a:spcPts val="600"/>
              </a:spcAft>
              <a:buClr>
                <a:srgbClr val="21ADBF"/>
              </a:buClr>
              <a:buFont typeface="Arial" panose="020B0604020202020204" pitchFamily="34" charset="0"/>
              <a:buChar char="•"/>
            </a:pPr>
            <a:r>
              <a:rPr lang="en-GB" dirty="0"/>
              <a:t>Insurance information </a:t>
            </a:r>
          </a:p>
          <a:p>
            <a:pPr marL="171450" indent="-171450" algn="l">
              <a:spcAft>
                <a:spcPts val="600"/>
              </a:spcAft>
              <a:buClr>
                <a:srgbClr val="21ADBF"/>
              </a:buClr>
              <a:buFont typeface="Arial" panose="020B0604020202020204" pitchFamily="34" charset="0"/>
              <a:buChar char="•"/>
            </a:pPr>
            <a:r>
              <a:rPr lang="en-GB" dirty="0"/>
              <a:t>Warranties and service level agreements </a:t>
            </a:r>
          </a:p>
          <a:p>
            <a:pPr marL="171450" indent="-171450" algn="l">
              <a:spcAft>
                <a:spcPts val="600"/>
              </a:spcAft>
              <a:buClr>
                <a:srgbClr val="21ADBF"/>
              </a:buClr>
              <a:buFont typeface="Arial" panose="020B0604020202020204" pitchFamily="34" charset="0"/>
              <a:buChar char="•"/>
            </a:pPr>
            <a:r>
              <a:rPr lang="en-GB" dirty="0"/>
              <a:t>The remaining life of the asset </a:t>
            </a:r>
          </a:p>
          <a:p>
            <a:pPr marL="171450" indent="-171450" algn="l">
              <a:spcAft>
                <a:spcPts val="600"/>
              </a:spcAft>
              <a:buClr>
                <a:srgbClr val="21ADBF"/>
              </a:buClr>
              <a:buFont typeface="Arial" panose="020B0604020202020204" pitchFamily="34" charset="0"/>
              <a:buChar char="•"/>
            </a:pPr>
            <a:r>
              <a:rPr lang="en-GB" dirty="0"/>
              <a:t>Estimated Resale Value (Salvage Value) of the asset  </a:t>
            </a:r>
          </a:p>
          <a:p>
            <a:pPr marL="171450" indent="-171450">
              <a:buClr>
                <a:srgbClr val="21ADBF"/>
              </a:buClr>
              <a:buFont typeface="Arial" panose="020B0604020202020204" pitchFamily="34" charset="0"/>
              <a:buChar char="•"/>
            </a:pPr>
            <a:endParaRPr lang="en-GB" dirty="0"/>
          </a:p>
        </p:txBody>
      </p:sp>
      <p:sp>
        <p:nvSpPr>
          <p:cNvPr id="2" name="Text Placeholder 4">
            <a:extLst>
              <a:ext uri="{FF2B5EF4-FFF2-40B4-BE49-F238E27FC236}">
                <a16:creationId xmlns:a16="http://schemas.microsoft.com/office/drawing/2014/main" id="{45218E32-90D3-CA41-BCB7-FB021252C1FE}"/>
              </a:ext>
            </a:extLst>
          </p:cNvPr>
          <p:cNvSpPr txBox="1">
            <a:spLocks/>
          </p:cNvSpPr>
          <p:nvPr/>
        </p:nvSpPr>
        <p:spPr>
          <a:xfrm>
            <a:off x="332156" y="1015551"/>
            <a:ext cx="8828936" cy="1248677"/>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Information to include in an Asset Register</a:t>
            </a:r>
          </a:p>
        </p:txBody>
      </p:sp>
      <p:sp>
        <p:nvSpPr>
          <p:cNvPr id="3" name="Text Placeholder 4">
            <a:extLst>
              <a:ext uri="{FF2B5EF4-FFF2-40B4-BE49-F238E27FC236}">
                <a16:creationId xmlns:a16="http://schemas.microsoft.com/office/drawing/2014/main" id="{06489EBA-938A-8AD4-26BB-D8F48AE0EE8E}"/>
              </a:ext>
            </a:extLst>
          </p:cNvPr>
          <p:cNvSpPr>
            <a:spLocks noGrp="1"/>
          </p:cNvSpPr>
          <p:nvPr>
            <p:ph type="body" sz="quarter" idx="15"/>
          </p:nvPr>
        </p:nvSpPr>
        <p:spPr>
          <a:xfrm>
            <a:off x="338981" y="288211"/>
            <a:ext cx="5004543" cy="190011"/>
          </a:xfrm>
        </p:spPr>
        <p:txBody>
          <a:bodyPr lIns="0"/>
          <a:lstStyle/>
          <a:p>
            <a:r>
              <a:rPr lang="en-US" dirty="0"/>
              <a:t>How to create or fix your Built Asset Register</a:t>
            </a:r>
          </a:p>
          <a:p>
            <a:endParaRPr lang="en-GB" dirty="0"/>
          </a:p>
        </p:txBody>
      </p:sp>
      <p:cxnSp>
        <p:nvCxnSpPr>
          <p:cNvPr id="8" name="Straight Connector 7">
            <a:extLst>
              <a:ext uri="{FF2B5EF4-FFF2-40B4-BE49-F238E27FC236}">
                <a16:creationId xmlns:a16="http://schemas.microsoft.com/office/drawing/2014/main" id="{5383B39F-7734-B523-A589-2DD601886C21}"/>
              </a:ext>
            </a:extLst>
          </p:cNvPr>
          <p:cNvCxnSpPr>
            <a:cxnSpLocks/>
          </p:cNvCxnSpPr>
          <p:nvPr/>
        </p:nvCxnSpPr>
        <p:spPr>
          <a:xfrm>
            <a:off x="338982" y="2663510"/>
            <a:ext cx="953983" cy="0"/>
          </a:xfrm>
          <a:prstGeom prst="line">
            <a:avLst/>
          </a:prstGeom>
          <a:ln w="25400">
            <a:solidFill>
              <a:srgbClr val="21ADB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B02543A-F321-A3B9-86F4-77255D4425F0}"/>
              </a:ext>
            </a:extLst>
          </p:cNvPr>
          <p:cNvSpPr/>
          <p:nvPr/>
        </p:nvSpPr>
        <p:spPr>
          <a:xfrm>
            <a:off x="332156" y="2264228"/>
            <a:ext cx="1179144" cy="263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067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A6D3D-B73A-1F44-F1A6-E8B31B8AB9C2}"/>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5BC0A37-9715-FF43-216E-4EECBA4FA6A7}"/>
              </a:ext>
            </a:extLst>
          </p:cNvPr>
          <p:cNvSpPr/>
          <p:nvPr/>
        </p:nvSpPr>
        <p:spPr>
          <a:xfrm>
            <a:off x="332156" y="2264228"/>
            <a:ext cx="1179144" cy="263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80965FC9-E59B-8DFD-7D7C-05B754BFEC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981" y="1115140"/>
            <a:ext cx="8868729" cy="4887457"/>
          </a:xfrm>
          <a:prstGeom prst="rect">
            <a:avLst/>
          </a:prstGeom>
        </p:spPr>
      </p:pic>
      <p:sp>
        <p:nvSpPr>
          <p:cNvPr id="12" name="Text Placeholder 4">
            <a:extLst>
              <a:ext uri="{FF2B5EF4-FFF2-40B4-BE49-F238E27FC236}">
                <a16:creationId xmlns:a16="http://schemas.microsoft.com/office/drawing/2014/main" id="{58CE49D0-A5F2-BB01-CA00-66DE7C9D9948}"/>
              </a:ext>
            </a:extLst>
          </p:cNvPr>
          <p:cNvSpPr>
            <a:spLocks noGrp="1"/>
          </p:cNvSpPr>
          <p:nvPr>
            <p:ph type="body" sz="quarter" idx="15"/>
          </p:nvPr>
        </p:nvSpPr>
        <p:spPr>
          <a:xfrm>
            <a:off x="338981" y="288211"/>
            <a:ext cx="5004543" cy="190011"/>
          </a:xfrm>
        </p:spPr>
        <p:txBody>
          <a:bodyPr lIns="0"/>
          <a:lstStyle/>
          <a:p>
            <a:r>
              <a:rPr lang="en-US" dirty="0"/>
              <a:t>How to create or fix your Built Asset Register</a:t>
            </a:r>
          </a:p>
          <a:p>
            <a:endParaRPr lang="en-GB" dirty="0"/>
          </a:p>
        </p:txBody>
      </p:sp>
      <p:sp>
        <p:nvSpPr>
          <p:cNvPr id="11" name="Text Placeholder 4">
            <a:extLst>
              <a:ext uri="{FF2B5EF4-FFF2-40B4-BE49-F238E27FC236}">
                <a16:creationId xmlns:a16="http://schemas.microsoft.com/office/drawing/2014/main" id="{37E57962-8CAF-54AF-8398-11EA446520A3}"/>
              </a:ext>
            </a:extLst>
          </p:cNvPr>
          <p:cNvSpPr txBox="1">
            <a:spLocks/>
          </p:cNvSpPr>
          <p:nvPr/>
        </p:nvSpPr>
        <p:spPr>
          <a:xfrm>
            <a:off x="1897554" y="1298109"/>
            <a:ext cx="6243070" cy="345526"/>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4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solidFill>
                  <a:schemeClr val="bg1"/>
                </a:solidFill>
              </a:rPr>
              <a:t>How to </a:t>
            </a:r>
            <a:r>
              <a:rPr lang="en-US" sz="2800" dirty="0" err="1">
                <a:solidFill>
                  <a:schemeClr val="bg1"/>
                </a:solidFill>
              </a:rPr>
              <a:t>categorise</a:t>
            </a:r>
            <a:r>
              <a:rPr lang="en-US" sz="2800" dirty="0">
                <a:solidFill>
                  <a:schemeClr val="bg1"/>
                </a:solidFill>
              </a:rPr>
              <a:t> your Asset data</a:t>
            </a:r>
          </a:p>
        </p:txBody>
      </p:sp>
      <p:sp>
        <p:nvSpPr>
          <p:cNvPr id="28" name="Text Placeholder 3">
            <a:extLst>
              <a:ext uri="{FF2B5EF4-FFF2-40B4-BE49-F238E27FC236}">
                <a16:creationId xmlns:a16="http://schemas.microsoft.com/office/drawing/2014/main" id="{5F99498A-730E-B3DB-E538-D2055490DB1B}"/>
              </a:ext>
            </a:extLst>
          </p:cNvPr>
          <p:cNvSpPr txBox="1">
            <a:spLocks/>
          </p:cNvSpPr>
          <p:nvPr/>
        </p:nvSpPr>
        <p:spPr>
          <a:xfrm>
            <a:off x="6774655" y="4488656"/>
            <a:ext cx="1516857" cy="1513940"/>
          </a:xfrm>
          <a:prstGeom prst="rect">
            <a:avLst/>
          </a:prstGeom>
        </p:spPr>
        <p:txBody>
          <a:bodyPr lIns="0" tIns="0" rIns="0" bIns="0" numCol="1" spcCol="274320" anchor="ctr" anchorCtr="1"/>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buClr>
                <a:srgbClr val="21ADBF"/>
              </a:buClr>
            </a:pPr>
            <a:r>
              <a:rPr lang="en-US" sz="1600" dirty="0">
                <a:solidFill>
                  <a:schemeClr val="bg1"/>
                </a:solidFill>
              </a:rPr>
              <a:t>Criticality to business operation </a:t>
            </a:r>
          </a:p>
        </p:txBody>
      </p:sp>
      <p:sp>
        <p:nvSpPr>
          <p:cNvPr id="29" name="Text Placeholder 3">
            <a:extLst>
              <a:ext uri="{FF2B5EF4-FFF2-40B4-BE49-F238E27FC236}">
                <a16:creationId xmlns:a16="http://schemas.microsoft.com/office/drawing/2014/main" id="{D8BF6301-C30C-38C9-1751-D4B1B002E350}"/>
              </a:ext>
            </a:extLst>
          </p:cNvPr>
          <p:cNvSpPr txBox="1">
            <a:spLocks/>
          </p:cNvSpPr>
          <p:nvPr/>
        </p:nvSpPr>
        <p:spPr>
          <a:xfrm>
            <a:off x="4934938" y="4488656"/>
            <a:ext cx="1516857" cy="1513940"/>
          </a:xfrm>
          <a:prstGeom prst="rect">
            <a:avLst/>
          </a:prstGeom>
        </p:spPr>
        <p:txBody>
          <a:bodyPr lIns="0" tIns="0" rIns="0" bIns="0" numCol="1" spcCol="274320" anchor="ctr" anchorCtr="1"/>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buClr>
                <a:srgbClr val="21ADBF"/>
              </a:buClr>
            </a:pPr>
            <a:r>
              <a:rPr lang="en-US" sz="1600" dirty="0">
                <a:solidFill>
                  <a:schemeClr val="bg1"/>
                </a:solidFill>
              </a:rPr>
              <a:t>Asset type</a:t>
            </a:r>
            <a:br>
              <a:rPr lang="en-US" sz="1600" dirty="0">
                <a:solidFill>
                  <a:schemeClr val="bg1"/>
                </a:solidFill>
              </a:rPr>
            </a:br>
            <a:r>
              <a:rPr lang="en-US" sz="1600" dirty="0">
                <a:solidFill>
                  <a:schemeClr val="bg1"/>
                </a:solidFill>
              </a:rPr>
              <a:t>or category</a:t>
            </a:r>
          </a:p>
        </p:txBody>
      </p:sp>
      <p:sp>
        <p:nvSpPr>
          <p:cNvPr id="30" name="Text Placeholder 3">
            <a:extLst>
              <a:ext uri="{FF2B5EF4-FFF2-40B4-BE49-F238E27FC236}">
                <a16:creationId xmlns:a16="http://schemas.microsoft.com/office/drawing/2014/main" id="{CDB59586-D481-CE0F-187E-E1DF7DF3D794}"/>
              </a:ext>
            </a:extLst>
          </p:cNvPr>
          <p:cNvSpPr txBox="1">
            <a:spLocks/>
          </p:cNvSpPr>
          <p:nvPr/>
        </p:nvSpPr>
        <p:spPr>
          <a:xfrm>
            <a:off x="3095220" y="4488656"/>
            <a:ext cx="1516857" cy="1513940"/>
          </a:xfrm>
          <a:prstGeom prst="rect">
            <a:avLst/>
          </a:prstGeom>
        </p:spPr>
        <p:txBody>
          <a:bodyPr lIns="0" tIns="0" rIns="0" bIns="0" numCol="1" spcCol="274320" anchor="ctr" anchorCtr="1"/>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buClr>
                <a:srgbClr val="21ADBF"/>
              </a:buClr>
            </a:pPr>
            <a:r>
              <a:rPr lang="en-US" sz="1600" dirty="0">
                <a:solidFill>
                  <a:schemeClr val="bg1"/>
                </a:solidFill>
              </a:rPr>
              <a:t>Physical</a:t>
            </a:r>
            <a:br>
              <a:rPr lang="en-US" sz="1600" dirty="0">
                <a:solidFill>
                  <a:schemeClr val="bg1"/>
                </a:solidFill>
              </a:rPr>
            </a:br>
            <a:r>
              <a:rPr lang="en-US" sz="1600" dirty="0">
                <a:solidFill>
                  <a:schemeClr val="bg1"/>
                </a:solidFill>
              </a:rPr>
              <a:t>location</a:t>
            </a:r>
          </a:p>
        </p:txBody>
      </p:sp>
      <p:sp>
        <p:nvSpPr>
          <p:cNvPr id="32" name="Text Placeholder 3">
            <a:extLst>
              <a:ext uri="{FF2B5EF4-FFF2-40B4-BE49-F238E27FC236}">
                <a16:creationId xmlns:a16="http://schemas.microsoft.com/office/drawing/2014/main" id="{609889C9-AD23-7D69-E854-4EAB064C0607}"/>
              </a:ext>
            </a:extLst>
          </p:cNvPr>
          <p:cNvSpPr txBox="1">
            <a:spLocks/>
          </p:cNvSpPr>
          <p:nvPr/>
        </p:nvSpPr>
        <p:spPr>
          <a:xfrm>
            <a:off x="1255502" y="4488656"/>
            <a:ext cx="1516857" cy="1513940"/>
          </a:xfrm>
          <a:prstGeom prst="rect">
            <a:avLst/>
          </a:prstGeom>
        </p:spPr>
        <p:txBody>
          <a:bodyPr lIns="0" tIns="0" rIns="0" bIns="0" numCol="1" spcCol="274320" anchor="ctr" anchorCtr="1"/>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buClr>
                <a:srgbClr val="21ADBF"/>
              </a:buClr>
            </a:pPr>
            <a:r>
              <a:rPr lang="en-US" sz="1600" dirty="0">
                <a:solidFill>
                  <a:schemeClr val="bg1"/>
                </a:solidFill>
              </a:rPr>
              <a:t>Department</a:t>
            </a:r>
            <a:br>
              <a:rPr lang="en-US" sz="1600" dirty="0">
                <a:solidFill>
                  <a:schemeClr val="bg1"/>
                </a:solidFill>
              </a:rPr>
            </a:br>
            <a:r>
              <a:rPr lang="en-US" sz="1600" dirty="0">
                <a:solidFill>
                  <a:schemeClr val="bg1"/>
                </a:solidFill>
              </a:rPr>
              <a:t>or business</a:t>
            </a:r>
            <a:br>
              <a:rPr lang="en-US" sz="1600" dirty="0">
                <a:solidFill>
                  <a:schemeClr val="bg1"/>
                </a:solidFill>
              </a:rPr>
            </a:br>
            <a:r>
              <a:rPr lang="en-US" sz="1600" dirty="0">
                <a:solidFill>
                  <a:schemeClr val="bg1"/>
                </a:solidFill>
              </a:rPr>
              <a:t>unit </a:t>
            </a:r>
          </a:p>
        </p:txBody>
      </p:sp>
      <p:sp>
        <p:nvSpPr>
          <p:cNvPr id="33" name="Text Placeholder 3">
            <a:extLst>
              <a:ext uri="{FF2B5EF4-FFF2-40B4-BE49-F238E27FC236}">
                <a16:creationId xmlns:a16="http://schemas.microsoft.com/office/drawing/2014/main" id="{96125030-7BA4-10E0-9398-EFC44E0B4901}"/>
              </a:ext>
            </a:extLst>
          </p:cNvPr>
          <p:cNvSpPr txBox="1">
            <a:spLocks/>
          </p:cNvSpPr>
          <p:nvPr/>
        </p:nvSpPr>
        <p:spPr>
          <a:xfrm>
            <a:off x="336918" y="2812001"/>
            <a:ext cx="1516857" cy="1513940"/>
          </a:xfrm>
          <a:prstGeom prst="rect">
            <a:avLst/>
          </a:prstGeom>
        </p:spPr>
        <p:txBody>
          <a:bodyPr lIns="0" tIns="0" rIns="0" bIns="0" numCol="1" spcCol="274320" anchor="ctr" anchorCtr="1"/>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buClr>
                <a:srgbClr val="21ADBF"/>
              </a:buClr>
            </a:pPr>
            <a:r>
              <a:rPr lang="en-US" sz="1600" dirty="0">
                <a:solidFill>
                  <a:schemeClr val="bg1"/>
                </a:solidFill>
              </a:rPr>
              <a:t>Asset type</a:t>
            </a:r>
          </a:p>
        </p:txBody>
      </p:sp>
      <p:sp>
        <p:nvSpPr>
          <p:cNvPr id="34" name="Text Placeholder 3">
            <a:extLst>
              <a:ext uri="{FF2B5EF4-FFF2-40B4-BE49-F238E27FC236}">
                <a16:creationId xmlns:a16="http://schemas.microsoft.com/office/drawing/2014/main" id="{4E54EBDE-E505-99BD-B238-9E02EB5C53CB}"/>
              </a:ext>
            </a:extLst>
          </p:cNvPr>
          <p:cNvSpPr txBox="1">
            <a:spLocks/>
          </p:cNvSpPr>
          <p:nvPr/>
        </p:nvSpPr>
        <p:spPr>
          <a:xfrm>
            <a:off x="2175917" y="2812001"/>
            <a:ext cx="1516857" cy="1513940"/>
          </a:xfrm>
          <a:prstGeom prst="rect">
            <a:avLst/>
          </a:prstGeom>
        </p:spPr>
        <p:txBody>
          <a:bodyPr lIns="0" tIns="0" rIns="0" bIns="0" numCol="1" spcCol="274320" anchor="ctr" anchorCtr="1"/>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buClr>
                <a:srgbClr val="21ADBF"/>
              </a:buClr>
            </a:pPr>
            <a:r>
              <a:rPr lang="en-US" sz="1600" dirty="0">
                <a:solidFill>
                  <a:schemeClr val="bg1"/>
                </a:solidFill>
              </a:rPr>
              <a:t>Asset value</a:t>
            </a:r>
          </a:p>
        </p:txBody>
      </p:sp>
      <p:sp>
        <p:nvSpPr>
          <p:cNvPr id="35" name="Text Placeholder 3">
            <a:extLst>
              <a:ext uri="{FF2B5EF4-FFF2-40B4-BE49-F238E27FC236}">
                <a16:creationId xmlns:a16="http://schemas.microsoft.com/office/drawing/2014/main" id="{AD02A6FD-DA35-4FE2-A3EA-E52C405880D6}"/>
              </a:ext>
            </a:extLst>
          </p:cNvPr>
          <p:cNvSpPr txBox="1">
            <a:spLocks/>
          </p:cNvSpPr>
          <p:nvPr/>
        </p:nvSpPr>
        <p:spPr>
          <a:xfrm>
            <a:off x="4014916" y="2812001"/>
            <a:ext cx="1516857" cy="1513940"/>
          </a:xfrm>
          <a:prstGeom prst="rect">
            <a:avLst/>
          </a:prstGeom>
        </p:spPr>
        <p:txBody>
          <a:bodyPr lIns="0" tIns="0" rIns="0" bIns="0" numCol="1" spcCol="274320" anchor="ctr" anchorCtr="1"/>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buClr>
                <a:srgbClr val="21ADBF"/>
              </a:buClr>
            </a:pPr>
            <a:r>
              <a:rPr lang="en-US" sz="1600" dirty="0">
                <a:solidFill>
                  <a:schemeClr val="bg1"/>
                </a:solidFill>
              </a:rPr>
              <a:t>Asset risk</a:t>
            </a:r>
          </a:p>
        </p:txBody>
      </p:sp>
      <p:sp>
        <p:nvSpPr>
          <p:cNvPr id="36" name="Text Placeholder 3">
            <a:extLst>
              <a:ext uri="{FF2B5EF4-FFF2-40B4-BE49-F238E27FC236}">
                <a16:creationId xmlns:a16="http://schemas.microsoft.com/office/drawing/2014/main" id="{F1C668D1-4045-CFF9-CCED-963CB45AAF49}"/>
              </a:ext>
            </a:extLst>
          </p:cNvPr>
          <p:cNvSpPr txBox="1">
            <a:spLocks/>
          </p:cNvSpPr>
          <p:nvPr/>
        </p:nvSpPr>
        <p:spPr>
          <a:xfrm>
            <a:off x="5853915" y="2812001"/>
            <a:ext cx="1516857" cy="1513940"/>
          </a:xfrm>
          <a:prstGeom prst="rect">
            <a:avLst/>
          </a:prstGeom>
        </p:spPr>
        <p:txBody>
          <a:bodyPr lIns="0" tIns="0" rIns="0" bIns="0" numCol="1" spcCol="274320" anchor="ctr" anchorCtr="1"/>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buClr>
                <a:srgbClr val="21ADBF"/>
              </a:buClr>
            </a:pPr>
            <a:r>
              <a:rPr lang="en-US" sz="1600" dirty="0">
                <a:solidFill>
                  <a:schemeClr val="bg1"/>
                </a:solidFill>
              </a:rPr>
              <a:t>Asset</a:t>
            </a:r>
            <a:br>
              <a:rPr lang="en-US" sz="1600" dirty="0">
                <a:solidFill>
                  <a:schemeClr val="bg1"/>
                </a:solidFill>
              </a:rPr>
            </a:br>
            <a:r>
              <a:rPr lang="en-US" sz="1600" dirty="0">
                <a:solidFill>
                  <a:schemeClr val="bg1"/>
                </a:solidFill>
              </a:rPr>
              <a:t>ownership</a:t>
            </a:r>
          </a:p>
        </p:txBody>
      </p:sp>
      <p:sp>
        <p:nvSpPr>
          <p:cNvPr id="37" name="Text Placeholder 3">
            <a:extLst>
              <a:ext uri="{FF2B5EF4-FFF2-40B4-BE49-F238E27FC236}">
                <a16:creationId xmlns:a16="http://schemas.microsoft.com/office/drawing/2014/main" id="{2EFFA4E9-38FD-A5D3-EC0A-AEB5C183691F}"/>
              </a:ext>
            </a:extLst>
          </p:cNvPr>
          <p:cNvSpPr txBox="1">
            <a:spLocks/>
          </p:cNvSpPr>
          <p:nvPr/>
        </p:nvSpPr>
        <p:spPr>
          <a:xfrm>
            <a:off x="7692916" y="2812001"/>
            <a:ext cx="1516857" cy="1513940"/>
          </a:xfrm>
          <a:prstGeom prst="rect">
            <a:avLst/>
          </a:prstGeom>
        </p:spPr>
        <p:txBody>
          <a:bodyPr lIns="0" tIns="0" rIns="0" bIns="0" numCol="1" spcCol="274320" anchor="ctr" anchorCtr="1"/>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buClr>
                <a:srgbClr val="21ADBF"/>
              </a:buClr>
            </a:pPr>
            <a:r>
              <a:rPr lang="en-US" sz="1600" dirty="0">
                <a:solidFill>
                  <a:schemeClr val="bg1"/>
                </a:solidFill>
              </a:rPr>
              <a:t>Asset</a:t>
            </a:r>
            <a:br>
              <a:rPr lang="en-US" sz="1600" dirty="0">
                <a:solidFill>
                  <a:schemeClr val="bg1"/>
                </a:solidFill>
              </a:rPr>
            </a:br>
            <a:r>
              <a:rPr lang="en-US" sz="1600" dirty="0">
                <a:solidFill>
                  <a:schemeClr val="bg1"/>
                </a:solidFill>
              </a:rPr>
              <a:t>lifecycle</a:t>
            </a:r>
          </a:p>
        </p:txBody>
      </p:sp>
    </p:spTree>
    <p:extLst>
      <p:ext uri="{BB962C8B-B14F-4D97-AF65-F5344CB8AC3E}">
        <p14:creationId xmlns:p14="http://schemas.microsoft.com/office/powerpoint/2010/main" val="3501168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0E193-565A-6236-C781-42E1544EFAB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9718B17-A8D7-AFF1-AD4E-D15B55281DAA}"/>
              </a:ext>
            </a:extLst>
          </p:cNvPr>
          <p:cNvSpPr/>
          <p:nvPr/>
        </p:nvSpPr>
        <p:spPr>
          <a:xfrm>
            <a:off x="332156" y="2283028"/>
            <a:ext cx="1179144" cy="263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05ABE6A-8E5B-1EA0-C429-6EF1A14D3382}"/>
              </a:ext>
            </a:extLst>
          </p:cNvPr>
          <p:cNvCxnSpPr>
            <a:cxnSpLocks/>
          </p:cNvCxnSpPr>
          <p:nvPr/>
        </p:nvCxnSpPr>
        <p:spPr>
          <a:xfrm>
            <a:off x="569119" y="1293891"/>
            <a:ext cx="0" cy="3766673"/>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35715BD1-B501-3831-5DBC-357C2606C5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981" y="963825"/>
            <a:ext cx="2774149" cy="465230"/>
          </a:xfrm>
          <a:prstGeom prst="rect">
            <a:avLst/>
          </a:prstGeom>
        </p:spPr>
      </p:pic>
      <p:sp>
        <p:nvSpPr>
          <p:cNvPr id="12" name="Text Placeholder 4">
            <a:extLst>
              <a:ext uri="{FF2B5EF4-FFF2-40B4-BE49-F238E27FC236}">
                <a16:creationId xmlns:a16="http://schemas.microsoft.com/office/drawing/2014/main" id="{7E174040-31B4-AB4C-6FD7-A636D11DE6F6}"/>
              </a:ext>
            </a:extLst>
          </p:cNvPr>
          <p:cNvSpPr>
            <a:spLocks noGrp="1"/>
          </p:cNvSpPr>
          <p:nvPr>
            <p:ph type="body" sz="quarter" idx="15"/>
          </p:nvPr>
        </p:nvSpPr>
        <p:spPr>
          <a:xfrm>
            <a:off x="338981" y="288211"/>
            <a:ext cx="5004543" cy="190011"/>
          </a:xfrm>
        </p:spPr>
        <p:txBody>
          <a:bodyPr lIns="0"/>
          <a:lstStyle/>
          <a:p>
            <a:r>
              <a:rPr lang="en-US" dirty="0"/>
              <a:t>How to create or fix your Built Asset Register</a:t>
            </a:r>
          </a:p>
          <a:p>
            <a:endParaRPr lang="en-GB" dirty="0"/>
          </a:p>
        </p:txBody>
      </p:sp>
      <p:pic>
        <p:nvPicPr>
          <p:cNvPr id="13" name="Graphic 12">
            <a:extLst>
              <a:ext uri="{FF2B5EF4-FFF2-40B4-BE49-F238E27FC236}">
                <a16:creationId xmlns:a16="http://schemas.microsoft.com/office/drawing/2014/main" id="{2350EEEC-F38F-0081-6476-B8704A42FE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3347" y="963825"/>
            <a:ext cx="2774149" cy="465230"/>
          </a:xfrm>
          <a:prstGeom prst="rect">
            <a:avLst/>
          </a:prstGeom>
        </p:spPr>
      </p:pic>
      <p:pic>
        <p:nvPicPr>
          <p:cNvPr id="14" name="Graphic 13">
            <a:extLst>
              <a:ext uri="{FF2B5EF4-FFF2-40B4-BE49-F238E27FC236}">
                <a16:creationId xmlns:a16="http://schemas.microsoft.com/office/drawing/2014/main" id="{28ADEC32-7FEF-F70A-A7BE-5B852AECE2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7713" y="963825"/>
            <a:ext cx="2774149" cy="465230"/>
          </a:xfrm>
          <a:prstGeom prst="rect">
            <a:avLst/>
          </a:prstGeom>
        </p:spPr>
      </p:pic>
      <p:sp>
        <p:nvSpPr>
          <p:cNvPr id="15" name="Text Placeholder 3">
            <a:extLst>
              <a:ext uri="{FF2B5EF4-FFF2-40B4-BE49-F238E27FC236}">
                <a16:creationId xmlns:a16="http://schemas.microsoft.com/office/drawing/2014/main" id="{8A1417C1-BDD6-7C58-7046-3B8190EEFEC8}"/>
              </a:ext>
            </a:extLst>
          </p:cNvPr>
          <p:cNvSpPr txBox="1">
            <a:spLocks/>
          </p:cNvSpPr>
          <p:nvPr/>
        </p:nvSpPr>
        <p:spPr>
          <a:xfrm>
            <a:off x="725714" y="1647289"/>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Structure</a:t>
            </a:r>
          </a:p>
        </p:txBody>
      </p:sp>
      <p:cxnSp>
        <p:nvCxnSpPr>
          <p:cNvPr id="20" name="Straight Connector 19">
            <a:extLst>
              <a:ext uri="{FF2B5EF4-FFF2-40B4-BE49-F238E27FC236}">
                <a16:creationId xmlns:a16="http://schemas.microsoft.com/office/drawing/2014/main" id="{84DCCEDB-15DA-3726-6AEC-D7C1C5DCAE10}"/>
              </a:ext>
            </a:extLst>
          </p:cNvPr>
          <p:cNvCxnSpPr>
            <a:cxnSpLocks/>
            <a:stCxn id="15" idx="1"/>
          </p:cNvCxnSpPr>
          <p:nvPr/>
        </p:nvCxnSpPr>
        <p:spPr>
          <a:xfrm flipH="1">
            <a:off x="569119" y="1829364"/>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B0E2976F-C1DA-2194-49B5-FB3E1F566467}"/>
              </a:ext>
            </a:extLst>
          </p:cNvPr>
          <p:cNvSpPr txBox="1">
            <a:spLocks/>
          </p:cNvSpPr>
          <p:nvPr/>
        </p:nvSpPr>
        <p:spPr>
          <a:xfrm>
            <a:off x="725714" y="2106699"/>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External Fabric</a:t>
            </a:r>
          </a:p>
        </p:txBody>
      </p:sp>
      <p:cxnSp>
        <p:nvCxnSpPr>
          <p:cNvPr id="30" name="Straight Connector 29">
            <a:extLst>
              <a:ext uri="{FF2B5EF4-FFF2-40B4-BE49-F238E27FC236}">
                <a16:creationId xmlns:a16="http://schemas.microsoft.com/office/drawing/2014/main" id="{645A6CD6-099A-F2A0-E380-6BA041634212}"/>
              </a:ext>
            </a:extLst>
          </p:cNvPr>
          <p:cNvCxnSpPr>
            <a:cxnSpLocks/>
            <a:stCxn id="29" idx="1"/>
          </p:cNvCxnSpPr>
          <p:nvPr/>
        </p:nvCxnSpPr>
        <p:spPr>
          <a:xfrm flipH="1">
            <a:off x="569119" y="2288774"/>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31" name="Text Placeholder 3">
            <a:extLst>
              <a:ext uri="{FF2B5EF4-FFF2-40B4-BE49-F238E27FC236}">
                <a16:creationId xmlns:a16="http://schemas.microsoft.com/office/drawing/2014/main" id="{7B214465-F25D-EB9C-5589-CC5171CB9801}"/>
              </a:ext>
            </a:extLst>
          </p:cNvPr>
          <p:cNvSpPr txBox="1">
            <a:spLocks/>
          </p:cNvSpPr>
          <p:nvPr/>
        </p:nvSpPr>
        <p:spPr>
          <a:xfrm>
            <a:off x="725714" y="2566109"/>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Roof</a:t>
            </a:r>
          </a:p>
        </p:txBody>
      </p:sp>
      <p:cxnSp>
        <p:nvCxnSpPr>
          <p:cNvPr id="32" name="Straight Connector 31">
            <a:extLst>
              <a:ext uri="{FF2B5EF4-FFF2-40B4-BE49-F238E27FC236}">
                <a16:creationId xmlns:a16="http://schemas.microsoft.com/office/drawing/2014/main" id="{7E02B4F1-32EC-7848-664D-A738D28FBD02}"/>
              </a:ext>
            </a:extLst>
          </p:cNvPr>
          <p:cNvCxnSpPr>
            <a:cxnSpLocks/>
            <a:stCxn id="31" idx="1"/>
          </p:cNvCxnSpPr>
          <p:nvPr/>
        </p:nvCxnSpPr>
        <p:spPr>
          <a:xfrm flipH="1">
            <a:off x="569119" y="2748184"/>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8A64EDDB-AA35-CFA5-840F-D75D20A069EA}"/>
              </a:ext>
            </a:extLst>
          </p:cNvPr>
          <p:cNvSpPr txBox="1">
            <a:spLocks/>
          </p:cNvSpPr>
          <p:nvPr/>
        </p:nvSpPr>
        <p:spPr>
          <a:xfrm>
            <a:off x="725714" y="3483515"/>
            <a:ext cx="2387416" cy="553481"/>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Internal Fittings and</a:t>
            </a:r>
            <a:br>
              <a:rPr lang="en-US" sz="1400" dirty="0">
                <a:solidFill>
                  <a:schemeClr val="bg1"/>
                </a:solidFill>
              </a:rPr>
            </a:br>
            <a:r>
              <a:rPr lang="en-US" sz="1400" dirty="0">
                <a:solidFill>
                  <a:schemeClr val="bg1"/>
                </a:solidFill>
              </a:rPr>
              <a:t>Fixtures</a:t>
            </a:r>
          </a:p>
        </p:txBody>
      </p:sp>
      <p:cxnSp>
        <p:nvCxnSpPr>
          <p:cNvPr id="36" name="Straight Connector 35">
            <a:extLst>
              <a:ext uri="{FF2B5EF4-FFF2-40B4-BE49-F238E27FC236}">
                <a16:creationId xmlns:a16="http://schemas.microsoft.com/office/drawing/2014/main" id="{A89E9D0A-1973-B9C0-863D-4263633DAF6A}"/>
              </a:ext>
            </a:extLst>
          </p:cNvPr>
          <p:cNvCxnSpPr>
            <a:cxnSpLocks/>
          </p:cNvCxnSpPr>
          <p:nvPr/>
        </p:nvCxnSpPr>
        <p:spPr>
          <a:xfrm flipH="1">
            <a:off x="569119" y="3760255"/>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53" name="Text Placeholder 4">
            <a:extLst>
              <a:ext uri="{FF2B5EF4-FFF2-40B4-BE49-F238E27FC236}">
                <a16:creationId xmlns:a16="http://schemas.microsoft.com/office/drawing/2014/main" id="{8EC15CDC-1B2D-8267-7CAB-70AC1990B2E0}"/>
              </a:ext>
            </a:extLst>
          </p:cNvPr>
          <p:cNvSpPr txBox="1">
            <a:spLocks/>
          </p:cNvSpPr>
          <p:nvPr/>
        </p:nvSpPr>
        <p:spPr>
          <a:xfrm>
            <a:off x="853718" y="1030291"/>
            <a:ext cx="2034520" cy="301904"/>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200" kern="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spc="0" dirty="0">
                <a:solidFill>
                  <a:schemeClr val="bg1"/>
                </a:solidFill>
              </a:rPr>
              <a:t>Buildings</a:t>
            </a:r>
            <a:endParaRPr lang="en-GB" sz="2000" b="1" spc="0" dirty="0">
              <a:solidFill>
                <a:schemeClr val="bg1"/>
              </a:solidFill>
            </a:endParaRPr>
          </a:p>
        </p:txBody>
      </p:sp>
      <p:cxnSp>
        <p:nvCxnSpPr>
          <p:cNvPr id="54" name="Straight Connector 53">
            <a:extLst>
              <a:ext uri="{FF2B5EF4-FFF2-40B4-BE49-F238E27FC236}">
                <a16:creationId xmlns:a16="http://schemas.microsoft.com/office/drawing/2014/main" id="{BCC107F3-EAA5-413F-C833-EF1D3474D82B}"/>
              </a:ext>
            </a:extLst>
          </p:cNvPr>
          <p:cNvCxnSpPr>
            <a:cxnSpLocks/>
          </p:cNvCxnSpPr>
          <p:nvPr/>
        </p:nvCxnSpPr>
        <p:spPr>
          <a:xfrm>
            <a:off x="3683485" y="1293891"/>
            <a:ext cx="0" cy="4684518"/>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pic>
        <p:nvPicPr>
          <p:cNvPr id="55" name="Graphic 54">
            <a:extLst>
              <a:ext uri="{FF2B5EF4-FFF2-40B4-BE49-F238E27FC236}">
                <a16:creationId xmlns:a16="http://schemas.microsoft.com/office/drawing/2014/main" id="{AA3983E0-4096-9E9D-186E-3F0E46445D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3347" y="963825"/>
            <a:ext cx="2774149" cy="465230"/>
          </a:xfrm>
          <a:prstGeom prst="rect">
            <a:avLst/>
          </a:prstGeom>
        </p:spPr>
      </p:pic>
      <p:sp>
        <p:nvSpPr>
          <p:cNvPr id="56" name="Text Placeholder 3">
            <a:extLst>
              <a:ext uri="{FF2B5EF4-FFF2-40B4-BE49-F238E27FC236}">
                <a16:creationId xmlns:a16="http://schemas.microsoft.com/office/drawing/2014/main" id="{1D244998-A50D-0B2E-6A65-C6B311D9146A}"/>
              </a:ext>
            </a:extLst>
          </p:cNvPr>
          <p:cNvSpPr txBox="1">
            <a:spLocks/>
          </p:cNvSpPr>
          <p:nvPr/>
        </p:nvSpPr>
        <p:spPr>
          <a:xfrm>
            <a:off x="3840080" y="1647289"/>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Heating system</a:t>
            </a:r>
          </a:p>
        </p:txBody>
      </p:sp>
      <p:cxnSp>
        <p:nvCxnSpPr>
          <p:cNvPr id="57" name="Straight Connector 56">
            <a:extLst>
              <a:ext uri="{FF2B5EF4-FFF2-40B4-BE49-F238E27FC236}">
                <a16:creationId xmlns:a16="http://schemas.microsoft.com/office/drawing/2014/main" id="{E5E8413F-1DB3-CB31-53A0-B60F252D6D46}"/>
              </a:ext>
            </a:extLst>
          </p:cNvPr>
          <p:cNvCxnSpPr>
            <a:cxnSpLocks/>
            <a:stCxn id="56" idx="1"/>
          </p:cNvCxnSpPr>
          <p:nvPr/>
        </p:nvCxnSpPr>
        <p:spPr>
          <a:xfrm flipH="1">
            <a:off x="3683485" y="1829364"/>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58" name="Text Placeholder 3">
            <a:extLst>
              <a:ext uri="{FF2B5EF4-FFF2-40B4-BE49-F238E27FC236}">
                <a16:creationId xmlns:a16="http://schemas.microsoft.com/office/drawing/2014/main" id="{F5F7F7B1-D2A7-7FE9-1B86-EE40F5D9DB34}"/>
              </a:ext>
            </a:extLst>
          </p:cNvPr>
          <p:cNvSpPr txBox="1">
            <a:spLocks/>
          </p:cNvSpPr>
          <p:nvPr/>
        </p:nvSpPr>
        <p:spPr>
          <a:xfrm>
            <a:off x="3840080" y="2106699"/>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Steam system</a:t>
            </a:r>
          </a:p>
        </p:txBody>
      </p:sp>
      <p:cxnSp>
        <p:nvCxnSpPr>
          <p:cNvPr id="59" name="Straight Connector 58">
            <a:extLst>
              <a:ext uri="{FF2B5EF4-FFF2-40B4-BE49-F238E27FC236}">
                <a16:creationId xmlns:a16="http://schemas.microsoft.com/office/drawing/2014/main" id="{81EB3A6B-BA4A-68B4-6651-C000EEF26B35}"/>
              </a:ext>
            </a:extLst>
          </p:cNvPr>
          <p:cNvCxnSpPr>
            <a:cxnSpLocks/>
            <a:stCxn id="58" idx="1"/>
          </p:cNvCxnSpPr>
          <p:nvPr/>
        </p:nvCxnSpPr>
        <p:spPr>
          <a:xfrm flipH="1">
            <a:off x="3683485" y="2288774"/>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A3B4E390-39A8-9B52-5799-FDDB0958E00E}"/>
              </a:ext>
            </a:extLst>
          </p:cNvPr>
          <p:cNvSpPr txBox="1">
            <a:spLocks/>
          </p:cNvSpPr>
          <p:nvPr/>
        </p:nvSpPr>
        <p:spPr>
          <a:xfrm>
            <a:off x="3840080" y="2566109"/>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Ventilation system</a:t>
            </a:r>
          </a:p>
        </p:txBody>
      </p:sp>
      <p:cxnSp>
        <p:nvCxnSpPr>
          <p:cNvPr id="61" name="Straight Connector 60">
            <a:extLst>
              <a:ext uri="{FF2B5EF4-FFF2-40B4-BE49-F238E27FC236}">
                <a16:creationId xmlns:a16="http://schemas.microsoft.com/office/drawing/2014/main" id="{7A66B0B2-DCC6-7367-DDA1-46C2863EA65D}"/>
              </a:ext>
            </a:extLst>
          </p:cNvPr>
          <p:cNvCxnSpPr>
            <a:cxnSpLocks/>
            <a:stCxn id="60" idx="1"/>
          </p:cNvCxnSpPr>
          <p:nvPr/>
        </p:nvCxnSpPr>
        <p:spPr>
          <a:xfrm flipH="1">
            <a:off x="3683485" y="2748184"/>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62" name="Text Placeholder 3">
            <a:extLst>
              <a:ext uri="{FF2B5EF4-FFF2-40B4-BE49-F238E27FC236}">
                <a16:creationId xmlns:a16="http://schemas.microsoft.com/office/drawing/2014/main" id="{CD56E32E-ECED-D51C-987F-CDF50804E040}"/>
              </a:ext>
            </a:extLst>
          </p:cNvPr>
          <p:cNvSpPr txBox="1">
            <a:spLocks/>
          </p:cNvSpPr>
          <p:nvPr/>
        </p:nvSpPr>
        <p:spPr>
          <a:xfrm>
            <a:off x="3840080" y="3025519"/>
            <a:ext cx="2387416" cy="553481"/>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Piped medical gases and vacuum pumps</a:t>
            </a:r>
          </a:p>
        </p:txBody>
      </p:sp>
      <p:cxnSp>
        <p:nvCxnSpPr>
          <p:cNvPr id="63" name="Straight Connector 62">
            <a:extLst>
              <a:ext uri="{FF2B5EF4-FFF2-40B4-BE49-F238E27FC236}">
                <a16:creationId xmlns:a16="http://schemas.microsoft.com/office/drawing/2014/main" id="{550D6667-419B-C344-CD08-A0F85C976903}"/>
              </a:ext>
            </a:extLst>
          </p:cNvPr>
          <p:cNvCxnSpPr>
            <a:cxnSpLocks/>
          </p:cNvCxnSpPr>
          <p:nvPr/>
        </p:nvCxnSpPr>
        <p:spPr>
          <a:xfrm flipH="1">
            <a:off x="3683485" y="3302259"/>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64" name="Text Placeholder 3">
            <a:extLst>
              <a:ext uri="{FF2B5EF4-FFF2-40B4-BE49-F238E27FC236}">
                <a16:creationId xmlns:a16="http://schemas.microsoft.com/office/drawing/2014/main" id="{063F9970-E034-2AA0-F005-C04028C8FB19}"/>
              </a:ext>
            </a:extLst>
          </p:cNvPr>
          <p:cNvSpPr txBox="1">
            <a:spLocks/>
          </p:cNvSpPr>
          <p:nvPr/>
        </p:nvSpPr>
        <p:spPr>
          <a:xfrm>
            <a:off x="3840080" y="3674260"/>
            <a:ext cx="2387416" cy="553481"/>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Hot and cold water</a:t>
            </a:r>
            <a:br>
              <a:rPr lang="en-US" sz="1400" dirty="0">
                <a:solidFill>
                  <a:schemeClr val="bg1"/>
                </a:solidFill>
              </a:rPr>
            </a:br>
            <a:r>
              <a:rPr lang="en-US" sz="1400" dirty="0">
                <a:solidFill>
                  <a:schemeClr val="bg1"/>
                </a:solidFill>
              </a:rPr>
              <a:t>systems</a:t>
            </a:r>
          </a:p>
        </p:txBody>
      </p:sp>
      <p:cxnSp>
        <p:nvCxnSpPr>
          <p:cNvPr id="65" name="Straight Connector 64">
            <a:extLst>
              <a:ext uri="{FF2B5EF4-FFF2-40B4-BE49-F238E27FC236}">
                <a16:creationId xmlns:a16="http://schemas.microsoft.com/office/drawing/2014/main" id="{D73B9D76-71E0-9734-CA75-394F4CE3494A}"/>
              </a:ext>
            </a:extLst>
          </p:cNvPr>
          <p:cNvCxnSpPr>
            <a:cxnSpLocks/>
          </p:cNvCxnSpPr>
          <p:nvPr/>
        </p:nvCxnSpPr>
        <p:spPr>
          <a:xfrm flipH="1">
            <a:off x="3683485" y="3951000"/>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66" name="Text Placeholder 3">
            <a:extLst>
              <a:ext uri="{FF2B5EF4-FFF2-40B4-BE49-F238E27FC236}">
                <a16:creationId xmlns:a16="http://schemas.microsoft.com/office/drawing/2014/main" id="{13914440-DE59-8FD3-CE3D-7A5A1B95876B}"/>
              </a:ext>
            </a:extLst>
          </p:cNvPr>
          <p:cNvSpPr txBox="1">
            <a:spLocks/>
          </p:cNvSpPr>
          <p:nvPr/>
        </p:nvSpPr>
        <p:spPr>
          <a:xfrm>
            <a:off x="3840080" y="4323001"/>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Lifts and hoists</a:t>
            </a:r>
          </a:p>
        </p:txBody>
      </p:sp>
      <p:cxnSp>
        <p:nvCxnSpPr>
          <p:cNvPr id="67" name="Straight Connector 66">
            <a:extLst>
              <a:ext uri="{FF2B5EF4-FFF2-40B4-BE49-F238E27FC236}">
                <a16:creationId xmlns:a16="http://schemas.microsoft.com/office/drawing/2014/main" id="{3A9F1989-76ED-1D50-7BF8-67EDC1657FAD}"/>
              </a:ext>
            </a:extLst>
          </p:cNvPr>
          <p:cNvCxnSpPr>
            <a:cxnSpLocks/>
            <a:stCxn id="66" idx="1"/>
          </p:cNvCxnSpPr>
          <p:nvPr/>
        </p:nvCxnSpPr>
        <p:spPr>
          <a:xfrm flipH="1">
            <a:off x="3683485" y="4505076"/>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68" name="Text Placeholder 3">
            <a:extLst>
              <a:ext uri="{FF2B5EF4-FFF2-40B4-BE49-F238E27FC236}">
                <a16:creationId xmlns:a16="http://schemas.microsoft.com/office/drawing/2014/main" id="{EA8AA950-C8D8-A2AB-7B20-587946E6FAAE}"/>
              </a:ext>
            </a:extLst>
          </p:cNvPr>
          <p:cNvSpPr txBox="1">
            <a:spLocks/>
          </p:cNvSpPr>
          <p:nvPr/>
        </p:nvSpPr>
        <p:spPr>
          <a:xfrm>
            <a:off x="3840080" y="4781816"/>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Boilers and calorifiers</a:t>
            </a:r>
          </a:p>
        </p:txBody>
      </p:sp>
      <p:cxnSp>
        <p:nvCxnSpPr>
          <p:cNvPr id="69" name="Straight Connector 68">
            <a:extLst>
              <a:ext uri="{FF2B5EF4-FFF2-40B4-BE49-F238E27FC236}">
                <a16:creationId xmlns:a16="http://schemas.microsoft.com/office/drawing/2014/main" id="{55E233E4-7E7E-F39B-0CCE-22C8406EC3D6}"/>
              </a:ext>
            </a:extLst>
          </p:cNvPr>
          <p:cNvCxnSpPr>
            <a:cxnSpLocks/>
            <a:stCxn id="68" idx="1"/>
          </p:cNvCxnSpPr>
          <p:nvPr/>
        </p:nvCxnSpPr>
        <p:spPr>
          <a:xfrm flipH="1">
            <a:off x="3683485" y="4963891"/>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70" name="Text Placeholder 3">
            <a:extLst>
              <a:ext uri="{FF2B5EF4-FFF2-40B4-BE49-F238E27FC236}">
                <a16:creationId xmlns:a16="http://schemas.microsoft.com/office/drawing/2014/main" id="{8883CF78-1F90-BBF5-6807-FD4856056DA3}"/>
              </a:ext>
            </a:extLst>
          </p:cNvPr>
          <p:cNvSpPr txBox="1">
            <a:spLocks/>
          </p:cNvSpPr>
          <p:nvPr/>
        </p:nvSpPr>
        <p:spPr>
          <a:xfrm>
            <a:off x="3840080" y="5240630"/>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Fixed plant and equipment</a:t>
            </a:r>
          </a:p>
        </p:txBody>
      </p:sp>
      <p:cxnSp>
        <p:nvCxnSpPr>
          <p:cNvPr id="71" name="Straight Connector 70">
            <a:extLst>
              <a:ext uri="{FF2B5EF4-FFF2-40B4-BE49-F238E27FC236}">
                <a16:creationId xmlns:a16="http://schemas.microsoft.com/office/drawing/2014/main" id="{525D90B9-B353-9D5E-8A65-EF9D24390250}"/>
              </a:ext>
            </a:extLst>
          </p:cNvPr>
          <p:cNvCxnSpPr>
            <a:cxnSpLocks/>
          </p:cNvCxnSpPr>
          <p:nvPr/>
        </p:nvCxnSpPr>
        <p:spPr>
          <a:xfrm flipH="1">
            <a:off x="3683485" y="5420817"/>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72" name="Text Placeholder 3">
            <a:extLst>
              <a:ext uri="{FF2B5EF4-FFF2-40B4-BE49-F238E27FC236}">
                <a16:creationId xmlns:a16="http://schemas.microsoft.com/office/drawing/2014/main" id="{6C25E3ED-E185-5D43-F09B-388401CD4D91}"/>
              </a:ext>
            </a:extLst>
          </p:cNvPr>
          <p:cNvSpPr txBox="1">
            <a:spLocks/>
          </p:cNvSpPr>
          <p:nvPr/>
        </p:nvSpPr>
        <p:spPr>
          <a:xfrm>
            <a:off x="3840080" y="5703899"/>
            <a:ext cx="2387416" cy="549021"/>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Fuel storage and</a:t>
            </a:r>
            <a:br>
              <a:rPr lang="en-US" sz="1400" dirty="0">
                <a:solidFill>
                  <a:schemeClr val="bg1"/>
                </a:solidFill>
              </a:rPr>
            </a:br>
            <a:r>
              <a:rPr lang="en-US" sz="1400" dirty="0">
                <a:solidFill>
                  <a:schemeClr val="bg1"/>
                </a:solidFill>
              </a:rPr>
              <a:t>distribution</a:t>
            </a:r>
          </a:p>
        </p:txBody>
      </p:sp>
      <p:cxnSp>
        <p:nvCxnSpPr>
          <p:cNvPr id="73" name="Straight Connector 72">
            <a:extLst>
              <a:ext uri="{FF2B5EF4-FFF2-40B4-BE49-F238E27FC236}">
                <a16:creationId xmlns:a16="http://schemas.microsoft.com/office/drawing/2014/main" id="{E3782F91-4CBF-3509-6163-CCBD5C7E34BD}"/>
              </a:ext>
            </a:extLst>
          </p:cNvPr>
          <p:cNvCxnSpPr>
            <a:cxnSpLocks/>
          </p:cNvCxnSpPr>
          <p:nvPr/>
        </p:nvCxnSpPr>
        <p:spPr>
          <a:xfrm flipH="1">
            <a:off x="3683485" y="5978409"/>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74" name="Text Placeholder 4">
            <a:extLst>
              <a:ext uri="{FF2B5EF4-FFF2-40B4-BE49-F238E27FC236}">
                <a16:creationId xmlns:a16="http://schemas.microsoft.com/office/drawing/2014/main" id="{932E2564-0832-2309-38F7-82C18E446A47}"/>
              </a:ext>
            </a:extLst>
          </p:cNvPr>
          <p:cNvSpPr txBox="1">
            <a:spLocks/>
          </p:cNvSpPr>
          <p:nvPr/>
        </p:nvSpPr>
        <p:spPr>
          <a:xfrm>
            <a:off x="3968084" y="1030291"/>
            <a:ext cx="2034520" cy="301904"/>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200" kern="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spc="0" dirty="0">
                <a:solidFill>
                  <a:schemeClr val="bg1"/>
                </a:solidFill>
              </a:rPr>
              <a:t>Mechanical</a:t>
            </a:r>
            <a:endParaRPr lang="en-GB" sz="2000" b="1" spc="0" dirty="0">
              <a:solidFill>
                <a:schemeClr val="bg1"/>
              </a:solidFill>
            </a:endParaRPr>
          </a:p>
        </p:txBody>
      </p:sp>
      <p:cxnSp>
        <p:nvCxnSpPr>
          <p:cNvPr id="75" name="Straight Connector 74">
            <a:extLst>
              <a:ext uri="{FF2B5EF4-FFF2-40B4-BE49-F238E27FC236}">
                <a16:creationId xmlns:a16="http://schemas.microsoft.com/office/drawing/2014/main" id="{E3486A64-369C-A292-C44A-001399B12CA9}"/>
              </a:ext>
            </a:extLst>
          </p:cNvPr>
          <p:cNvCxnSpPr>
            <a:cxnSpLocks/>
          </p:cNvCxnSpPr>
          <p:nvPr/>
        </p:nvCxnSpPr>
        <p:spPr>
          <a:xfrm>
            <a:off x="6797851" y="1293891"/>
            <a:ext cx="0" cy="2679586"/>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pic>
        <p:nvPicPr>
          <p:cNvPr id="76" name="Graphic 75">
            <a:extLst>
              <a:ext uri="{FF2B5EF4-FFF2-40B4-BE49-F238E27FC236}">
                <a16:creationId xmlns:a16="http://schemas.microsoft.com/office/drawing/2014/main" id="{855683E6-1BEB-159B-A97D-9F0E37B365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7713" y="963825"/>
            <a:ext cx="2774149" cy="465230"/>
          </a:xfrm>
          <a:prstGeom prst="rect">
            <a:avLst/>
          </a:prstGeom>
        </p:spPr>
      </p:pic>
      <p:sp>
        <p:nvSpPr>
          <p:cNvPr id="77" name="Text Placeholder 3">
            <a:extLst>
              <a:ext uri="{FF2B5EF4-FFF2-40B4-BE49-F238E27FC236}">
                <a16:creationId xmlns:a16="http://schemas.microsoft.com/office/drawing/2014/main" id="{1D5B2FF8-F416-B249-24FD-000052CEFC9D}"/>
              </a:ext>
            </a:extLst>
          </p:cNvPr>
          <p:cNvSpPr txBox="1">
            <a:spLocks/>
          </p:cNvSpPr>
          <p:nvPr/>
        </p:nvSpPr>
        <p:spPr>
          <a:xfrm>
            <a:off x="6954446" y="1647289"/>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Electrical system</a:t>
            </a:r>
          </a:p>
        </p:txBody>
      </p:sp>
      <p:cxnSp>
        <p:nvCxnSpPr>
          <p:cNvPr id="78" name="Straight Connector 77">
            <a:extLst>
              <a:ext uri="{FF2B5EF4-FFF2-40B4-BE49-F238E27FC236}">
                <a16:creationId xmlns:a16="http://schemas.microsoft.com/office/drawing/2014/main" id="{9C0C10AA-101F-C4D4-E120-0A0E7136A277}"/>
              </a:ext>
            </a:extLst>
          </p:cNvPr>
          <p:cNvCxnSpPr>
            <a:cxnSpLocks/>
            <a:stCxn id="77" idx="1"/>
          </p:cNvCxnSpPr>
          <p:nvPr/>
        </p:nvCxnSpPr>
        <p:spPr>
          <a:xfrm flipH="1">
            <a:off x="6797851" y="1829364"/>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79" name="Text Placeholder 3">
            <a:extLst>
              <a:ext uri="{FF2B5EF4-FFF2-40B4-BE49-F238E27FC236}">
                <a16:creationId xmlns:a16="http://schemas.microsoft.com/office/drawing/2014/main" id="{82C1E041-912D-89DC-BE4D-A17C8E1A6DFB}"/>
              </a:ext>
            </a:extLst>
          </p:cNvPr>
          <p:cNvSpPr txBox="1">
            <a:spLocks/>
          </p:cNvSpPr>
          <p:nvPr/>
        </p:nvSpPr>
        <p:spPr>
          <a:xfrm>
            <a:off x="6954446" y="2106699"/>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Telecommunications</a:t>
            </a:r>
          </a:p>
        </p:txBody>
      </p:sp>
      <p:cxnSp>
        <p:nvCxnSpPr>
          <p:cNvPr id="80" name="Straight Connector 79">
            <a:extLst>
              <a:ext uri="{FF2B5EF4-FFF2-40B4-BE49-F238E27FC236}">
                <a16:creationId xmlns:a16="http://schemas.microsoft.com/office/drawing/2014/main" id="{2B8FEB7E-DEFA-F6F8-B616-8BC52CA9299B}"/>
              </a:ext>
            </a:extLst>
          </p:cNvPr>
          <p:cNvCxnSpPr>
            <a:cxnSpLocks/>
            <a:stCxn id="79" idx="1"/>
          </p:cNvCxnSpPr>
          <p:nvPr/>
        </p:nvCxnSpPr>
        <p:spPr>
          <a:xfrm flipH="1">
            <a:off x="6797851" y="2288774"/>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83" name="Text Placeholder 3">
            <a:extLst>
              <a:ext uri="{FF2B5EF4-FFF2-40B4-BE49-F238E27FC236}">
                <a16:creationId xmlns:a16="http://schemas.microsoft.com/office/drawing/2014/main" id="{53B9CC52-6CA5-A83F-E5A4-778B07D2E7E0}"/>
              </a:ext>
            </a:extLst>
          </p:cNvPr>
          <p:cNvSpPr txBox="1">
            <a:spLocks/>
          </p:cNvSpPr>
          <p:nvPr/>
        </p:nvSpPr>
        <p:spPr>
          <a:xfrm>
            <a:off x="6954446" y="2572358"/>
            <a:ext cx="2387416" cy="553481"/>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Alarms and detection systems</a:t>
            </a:r>
          </a:p>
        </p:txBody>
      </p:sp>
      <p:cxnSp>
        <p:nvCxnSpPr>
          <p:cNvPr id="84" name="Straight Connector 83">
            <a:extLst>
              <a:ext uri="{FF2B5EF4-FFF2-40B4-BE49-F238E27FC236}">
                <a16:creationId xmlns:a16="http://schemas.microsoft.com/office/drawing/2014/main" id="{768ED673-EC22-EF1A-15CA-D65F2A3F29F5}"/>
              </a:ext>
            </a:extLst>
          </p:cNvPr>
          <p:cNvCxnSpPr>
            <a:cxnSpLocks/>
          </p:cNvCxnSpPr>
          <p:nvPr/>
        </p:nvCxnSpPr>
        <p:spPr>
          <a:xfrm flipH="1">
            <a:off x="6797851" y="2849098"/>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93" name="Text Placeholder 3">
            <a:extLst>
              <a:ext uri="{FF2B5EF4-FFF2-40B4-BE49-F238E27FC236}">
                <a16:creationId xmlns:a16="http://schemas.microsoft.com/office/drawing/2014/main" id="{625F9B59-3A40-8A6E-3026-D088C9ADC9A2}"/>
              </a:ext>
            </a:extLst>
          </p:cNvPr>
          <p:cNvSpPr txBox="1">
            <a:spLocks/>
          </p:cNvSpPr>
          <p:nvPr/>
        </p:nvSpPr>
        <p:spPr>
          <a:xfrm>
            <a:off x="6954446" y="3698967"/>
            <a:ext cx="2387416" cy="549021"/>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Building management control system</a:t>
            </a:r>
          </a:p>
        </p:txBody>
      </p:sp>
      <p:cxnSp>
        <p:nvCxnSpPr>
          <p:cNvPr id="94" name="Straight Connector 93">
            <a:extLst>
              <a:ext uri="{FF2B5EF4-FFF2-40B4-BE49-F238E27FC236}">
                <a16:creationId xmlns:a16="http://schemas.microsoft.com/office/drawing/2014/main" id="{C3691A02-87DB-E3A4-65F8-57D3104BCDB6}"/>
              </a:ext>
            </a:extLst>
          </p:cNvPr>
          <p:cNvCxnSpPr>
            <a:cxnSpLocks/>
          </p:cNvCxnSpPr>
          <p:nvPr/>
        </p:nvCxnSpPr>
        <p:spPr>
          <a:xfrm flipH="1">
            <a:off x="6797851" y="3973477"/>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95" name="Text Placeholder 4">
            <a:extLst>
              <a:ext uri="{FF2B5EF4-FFF2-40B4-BE49-F238E27FC236}">
                <a16:creationId xmlns:a16="http://schemas.microsoft.com/office/drawing/2014/main" id="{3198AC92-187D-8B8A-2898-191FAA5B72DD}"/>
              </a:ext>
            </a:extLst>
          </p:cNvPr>
          <p:cNvSpPr txBox="1">
            <a:spLocks/>
          </p:cNvSpPr>
          <p:nvPr/>
        </p:nvSpPr>
        <p:spPr>
          <a:xfrm>
            <a:off x="7082450" y="1030291"/>
            <a:ext cx="2034520" cy="301904"/>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200" kern="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spc="0" dirty="0">
                <a:solidFill>
                  <a:schemeClr val="bg1"/>
                </a:solidFill>
              </a:rPr>
              <a:t>Electrical</a:t>
            </a:r>
            <a:endParaRPr lang="en-GB" sz="2000" b="1" spc="0" dirty="0">
              <a:solidFill>
                <a:schemeClr val="bg1"/>
              </a:solidFill>
            </a:endParaRPr>
          </a:p>
        </p:txBody>
      </p:sp>
      <p:sp>
        <p:nvSpPr>
          <p:cNvPr id="96" name="Text Placeholder 3">
            <a:extLst>
              <a:ext uri="{FF2B5EF4-FFF2-40B4-BE49-F238E27FC236}">
                <a16:creationId xmlns:a16="http://schemas.microsoft.com/office/drawing/2014/main" id="{FE14AA79-9A62-2C79-4871-064279EC895D}"/>
              </a:ext>
            </a:extLst>
          </p:cNvPr>
          <p:cNvSpPr txBox="1">
            <a:spLocks/>
          </p:cNvSpPr>
          <p:nvPr/>
        </p:nvSpPr>
        <p:spPr>
          <a:xfrm>
            <a:off x="725714" y="3022694"/>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Internal Fabric</a:t>
            </a:r>
          </a:p>
        </p:txBody>
      </p:sp>
      <p:cxnSp>
        <p:nvCxnSpPr>
          <p:cNvPr id="97" name="Straight Connector 96">
            <a:extLst>
              <a:ext uri="{FF2B5EF4-FFF2-40B4-BE49-F238E27FC236}">
                <a16:creationId xmlns:a16="http://schemas.microsoft.com/office/drawing/2014/main" id="{448FC72A-65A3-85EC-F37F-BF736330D97F}"/>
              </a:ext>
            </a:extLst>
          </p:cNvPr>
          <p:cNvCxnSpPr>
            <a:cxnSpLocks/>
            <a:stCxn id="96" idx="1"/>
          </p:cNvCxnSpPr>
          <p:nvPr/>
        </p:nvCxnSpPr>
        <p:spPr>
          <a:xfrm flipH="1">
            <a:off x="569119" y="3204769"/>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98" name="Text Placeholder 3">
            <a:extLst>
              <a:ext uri="{FF2B5EF4-FFF2-40B4-BE49-F238E27FC236}">
                <a16:creationId xmlns:a16="http://schemas.microsoft.com/office/drawing/2014/main" id="{C3EF0A38-F0CB-478B-9CE8-B7AF9B4F245E}"/>
              </a:ext>
            </a:extLst>
          </p:cNvPr>
          <p:cNvSpPr txBox="1">
            <a:spLocks/>
          </p:cNvSpPr>
          <p:nvPr/>
        </p:nvSpPr>
        <p:spPr>
          <a:xfrm>
            <a:off x="725714" y="4133670"/>
            <a:ext cx="2387416" cy="553481"/>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External Works – Grounds And Gardens</a:t>
            </a:r>
          </a:p>
        </p:txBody>
      </p:sp>
      <p:cxnSp>
        <p:nvCxnSpPr>
          <p:cNvPr id="99" name="Straight Connector 98">
            <a:extLst>
              <a:ext uri="{FF2B5EF4-FFF2-40B4-BE49-F238E27FC236}">
                <a16:creationId xmlns:a16="http://schemas.microsoft.com/office/drawing/2014/main" id="{C95ED5AD-D770-E768-AA45-88BED6948FCA}"/>
              </a:ext>
            </a:extLst>
          </p:cNvPr>
          <p:cNvCxnSpPr>
            <a:cxnSpLocks/>
          </p:cNvCxnSpPr>
          <p:nvPr/>
        </p:nvCxnSpPr>
        <p:spPr>
          <a:xfrm flipH="1">
            <a:off x="569119" y="4410410"/>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100" name="Text Placeholder 3">
            <a:extLst>
              <a:ext uri="{FF2B5EF4-FFF2-40B4-BE49-F238E27FC236}">
                <a16:creationId xmlns:a16="http://schemas.microsoft.com/office/drawing/2014/main" id="{78CC9804-D91E-144A-21C3-9F92A49AF6AD}"/>
              </a:ext>
            </a:extLst>
          </p:cNvPr>
          <p:cNvSpPr txBox="1">
            <a:spLocks/>
          </p:cNvSpPr>
          <p:nvPr/>
        </p:nvSpPr>
        <p:spPr>
          <a:xfrm>
            <a:off x="725714" y="4783824"/>
            <a:ext cx="2387416" cy="553481"/>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Drainage and Sewage</a:t>
            </a:r>
            <a:br>
              <a:rPr lang="en-US" sz="1400" dirty="0">
                <a:solidFill>
                  <a:schemeClr val="bg1"/>
                </a:solidFill>
              </a:rPr>
            </a:br>
            <a:r>
              <a:rPr lang="en-US" sz="1400" dirty="0">
                <a:solidFill>
                  <a:schemeClr val="bg1"/>
                </a:solidFill>
              </a:rPr>
              <a:t>and Water Supply</a:t>
            </a:r>
          </a:p>
        </p:txBody>
      </p:sp>
      <p:cxnSp>
        <p:nvCxnSpPr>
          <p:cNvPr id="101" name="Straight Connector 100">
            <a:extLst>
              <a:ext uri="{FF2B5EF4-FFF2-40B4-BE49-F238E27FC236}">
                <a16:creationId xmlns:a16="http://schemas.microsoft.com/office/drawing/2014/main" id="{CE083CFA-80F5-50D1-C40C-C9C3C2B9E55B}"/>
              </a:ext>
            </a:extLst>
          </p:cNvPr>
          <p:cNvCxnSpPr>
            <a:cxnSpLocks/>
          </p:cNvCxnSpPr>
          <p:nvPr/>
        </p:nvCxnSpPr>
        <p:spPr>
          <a:xfrm flipH="1">
            <a:off x="569119" y="5060564"/>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104" name="Text Placeholder 3">
            <a:extLst>
              <a:ext uri="{FF2B5EF4-FFF2-40B4-BE49-F238E27FC236}">
                <a16:creationId xmlns:a16="http://schemas.microsoft.com/office/drawing/2014/main" id="{FD9D3C5E-F26B-9BE2-FC0E-C6BBA790B179}"/>
              </a:ext>
            </a:extLst>
          </p:cNvPr>
          <p:cNvSpPr txBox="1">
            <a:spLocks/>
          </p:cNvSpPr>
          <p:nvPr/>
        </p:nvSpPr>
        <p:spPr>
          <a:xfrm>
            <a:off x="6954446" y="3232056"/>
            <a:ext cx="2387416"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Fixed plant</a:t>
            </a:r>
          </a:p>
        </p:txBody>
      </p:sp>
      <p:cxnSp>
        <p:nvCxnSpPr>
          <p:cNvPr id="105" name="Straight Connector 104">
            <a:extLst>
              <a:ext uri="{FF2B5EF4-FFF2-40B4-BE49-F238E27FC236}">
                <a16:creationId xmlns:a16="http://schemas.microsoft.com/office/drawing/2014/main" id="{E88823F8-57A9-AE06-9471-E2431A53A975}"/>
              </a:ext>
            </a:extLst>
          </p:cNvPr>
          <p:cNvCxnSpPr>
            <a:cxnSpLocks/>
            <a:stCxn id="104" idx="1"/>
          </p:cNvCxnSpPr>
          <p:nvPr/>
        </p:nvCxnSpPr>
        <p:spPr>
          <a:xfrm flipH="1">
            <a:off x="6797851" y="3414131"/>
            <a:ext cx="156595"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646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791F9-F86B-036C-F163-F9B0D722C14F}"/>
            </a:ext>
          </a:extLst>
        </p:cNvPr>
        <p:cNvGrpSpPr/>
        <p:nvPr/>
      </p:nvGrpSpPr>
      <p:grpSpPr>
        <a:xfrm>
          <a:off x="0" y="0"/>
          <a:ext cx="0" cy="0"/>
          <a:chOff x="0" y="0"/>
          <a:chExt cx="0" cy="0"/>
        </a:xfrm>
      </p:grpSpPr>
      <p:pic>
        <p:nvPicPr>
          <p:cNvPr id="48" name="Graphic 47">
            <a:extLst>
              <a:ext uri="{FF2B5EF4-FFF2-40B4-BE49-F238E27FC236}">
                <a16:creationId xmlns:a16="http://schemas.microsoft.com/office/drawing/2014/main" id="{E4F2E452-94DF-0C75-A047-72EE65643D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981" y="1434926"/>
            <a:ext cx="3497580" cy="466344"/>
          </a:xfrm>
          <a:prstGeom prst="rect">
            <a:avLst/>
          </a:prstGeom>
        </p:spPr>
      </p:pic>
      <p:sp>
        <p:nvSpPr>
          <p:cNvPr id="2" name="Rectangle 1">
            <a:extLst>
              <a:ext uri="{FF2B5EF4-FFF2-40B4-BE49-F238E27FC236}">
                <a16:creationId xmlns:a16="http://schemas.microsoft.com/office/drawing/2014/main" id="{C3026B2D-6D02-F082-3449-113DF69849B1}"/>
              </a:ext>
            </a:extLst>
          </p:cNvPr>
          <p:cNvSpPr/>
          <p:nvPr/>
        </p:nvSpPr>
        <p:spPr>
          <a:xfrm>
            <a:off x="332156" y="2246624"/>
            <a:ext cx="1179144" cy="263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A168F87-978E-C626-7832-E603C0397A28}"/>
              </a:ext>
            </a:extLst>
          </p:cNvPr>
          <p:cNvCxnSpPr>
            <a:cxnSpLocks/>
          </p:cNvCxnSpPr>
          <p:nvPr/>
        </p:nvCxnSpPr>
        <p:spPr>
          <a:xfrm>
            <a:off x="569119" y="1764993"/>
            <a:ext cx="0" cy="2371561"/>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2D0E5035-4681-DB91-D4C8-4AEE036C76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8981" y="1434927"/>
            <a:ext cx="2774149" cy="465230"/>
          </a:xfrm>
          <a:prstGeom prst="rect">
            <a:avLst/>
          </a:prstGeom>
        </p:spPr>
      </p:pic>
      <p:sp>
        <p:nvSpPr>
          <p:cNvPr id="7" name="Text Placeholder 3">
            <a:extLst>
              <a:ext uri="{FF2B5EF4-FFF2-40B4-BE49-F238E27FC236}">
                <a16:creationId xmlns:a16="http://schemas.microsoft.com/office/drawing/2014/main" id="{C600DEA5-A3B1-3626-4353-13401CC4A493}"/>
              </a:ext>
            </a:extLst>
          </p:cNvPr>
          <p:cNvSpPr txBox="1">
            <a:spLocks/>
          </p:cNvSpPr>
          <p:nvPr/>
        </p:nvSpPr>
        <p:spPr>
          <a:xfrm>
            <a:off x="725713" y="2118391"/>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Distribution</a:t>
            </a:r>
          </a:p>
        </p:txBody>
      </p:sp>
      <p:cxnSp>
        <p:nvCxnSpPr>
          <p:cNvPr id="8" name="Straight Connector 7">
            <a:extLst>
              <a:ext uri="{FF2B5EF4-FFF2-40B4-BE49-F238E27FC236}">
                <a16:creationId xmlns:a16="http://schemas.microsoft.com/office/drawing/2014/main" id="{7867D0E4-3C2C-7901-2125-E6581E50F467}"/>
              </a:ext>
            </a:extLst>
          </p:cNvPr>
          <p:cNvCxnSpPr>
            <a:cxnSpLocks/>
            <a:stCxn id="7" idx="1"/>
          </p:cNvCxnSpPr>
          <p:nvPr/>
        </p:nvCxnSpPr>
        <p:spPr>
          <a:xfrm flipH="1">
            <a:off x="569119" y="2300466"/>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017F6F0A-CBE8-71DA-D8D2-AACF652FE400}"/>
              </a:ext>
            </a:extLst>
          </p:cNvPr>
          <p:cNvSpPr txBox="1">
            <a:spLocks/>
          </p:cNvSpPr>
          <p:nvPr/>
        </p:nvSpPr>
        <p:spPr>
          <a:xfrm>
            <a:off x="725713" y="2577801"/>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Surfaces</a:t>
            </a:r>
          </a:p>
        </p:txBody>
      </p:sp>
      <p:cxnSp>
        <p:nvCxnSpPr>
          <p:cNvPr id="10" name="Straight Connector 9">
            <a:extLst>
              <a:ext uri="{FF2B5EF4-FFF2-40B4-BE49-F238E27FC236}">
                <a16:creationId xmlns:a16="http://schemas.microsoft.com/office/drawing/2014/main" id="{322E2A8A-B8AF-C231-6C20-60AED60FE642}"/>
              </a:ext>
            </a:extLst>
          </p:cNvPr>
          <p:cNvCxnSpPr>
            <a:cxnSpLocks/>
            <a:stCxn id="9" idx="1"/>
          </p:cNvCxnSpPr>
          <p:nvPr/>
        </p:nvCxnSpPr>
        <p:spPr>
          <a:xfrm flipH="1">
            <a:off x="569119" y="2759876"/>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A1DFA854-6067-8119-E374-8AE50359B83B}"/>
              </a:ext>
            </a:extLst>
          </p:cNvPr>
          <p:cNvSpPr txBox="1">
            <a:spLocks/>
          </p:cNvSpPr>
          <p:nvPr/>
        </p:nvSpPr>
        <p:spPr>
          <a:xfrm>
            <a:off x="725713" y="3037211"/>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Controls</a:t>
            </a:r>
          </a:p>
        </p:txBody>
      </p:sp>
      <p:cxnSp>
        <p:nvCxnSpPr>
          <p:cNvPr id="12" name="Straight Connector 11">
            <a:extLst>
              <a:ext uri="{FF2B5EF4-FFF2-40B4-BE49-F238E27FC236}">
                <a16:creationId xmlns:a16="http://schemas.microsoft.com/office/drawing/2014/main" id="{B77F599C-8DDF-59ED-E555-FC8AC1499C51}"/>
              </a:ext>
            </a:extLst>
          </p:cNvPr>
          <p:cNvCxnSpPr>
            <a:cxnSpLocks/>
            <a:stCxn id="11" idx="1"/>
          </p:cNvCxnSpPr>
          <p:nvPr/>
        </p:nvCxnSpPr>
        <p:spPr>
          <a:xfrm flipH="1">
            <a:off x="569119" y="3219286"/>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81CFD109-9CA7-B147-CAC6-63168A06643D}"/>
              </a:ext>
            </a:extLst>
          </p:cNvPr>
          <p:cNvSpPr txBox="1">
            <a:spLocks/>
          </p:cNvSpPr>
          <p:nvPr/>
        </p:nvSpPr>
        <p:spPr>
          <a:xfrm>
            <a:off x="853717" y="1501393"/>
            <a:ext cx="2247057" cy="301904"/>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200" kern="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spc="0" dirty="0">
                <a:solidFill>
                  <a:schemeClr val="bg1"/>
                </a:solidFill>
              </a:rPr>
              <a:t>Heating Systems</a:t>
            </a:r>
            <a:endParaRPr lang="en-GB" sz="2000" b="1" spc="0" dirty="0">
              <a:solidFill>
                <a:schemeClr val="bg1"/>
              </a:solidFill>
            </a:endParaRPr>
          </a:p>
        </p:txBody>
      </p:sp>
      <p:sp>
        <p:nvSpPr>
          <p:cNvPr id="38" name="Text Placeholder 3">
            <a:extLst>
              <a:ext uri="{FF2B5EF4-FFF2-40B4-BE49-F238E27FC236}">
                <a16:creationId xmlns:a16="http://schemas.microsoft.com/office/drawing/2014/main" id="{2672CCF2-6C5A-DA94-0254-884E39DC6667}"/>
              </a:ext>
            </a:extLst>
          </p:cNvPr>
          <p:cNvSpPr txBox="1">
            <a:spLocks/>
          </p:cNvSpPr>
          <p:nvPr/>
        </p:nvSpPr>
        <p:spPr>
          <a:xfrm>
            <a:off x="725713" y="3493796"/>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Pumps</a:t>
            </a:r>
          </a:p>
        </p:txBody>
      </p:sp>
      <p:cxnSp>
        <p:nvCxnSpPr>
          <p:cNvPr id="39" name="Straight Connector 38">
            <a:extLst>
              <a:ext uri="{FF2B5EF4-FFF2-40B4-BE49-F238E27FC236}">
                <a16:creationId xmlns:a16="http://schemas.microsoft.com/office/drawing/2014/main" id="{148090EB-4FDF-E212-3CF2-0F642F315788}"/>
              </a:ext>
            </a:extLst>
          </p:cNvPr>
          <p:cNvCxnSpPr>
            <a:cxnSpLocks/>
            <a:stCxn id="38" idx="1"/>
          </p:cNvCxnSpPr>
          <p:nvPr/>
        </p:nvCxnSpPr>
        <p:spPr>
          <a:xfrm flipH="1">
            <a:off x="569119" y="3675871"/>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44" name="Text Placeholder 4">
            <a:extLst>
              <a:ext uri="{FF2B5EF4-FFF2-40B4-BE49-F238E27FC236}">
                <a16:creationId xmlns:a16="http://schemas.microsoft.com/office/drawing/2014/main" id="{0BC838B8-0072-36A1-94B8-617DAC770FEB}"/>
              </a:ext>
            </a:extLst>
          </p:cNvPr>
          <p:cNvSpPr>
            <a:spLocks noGrp="1"/>
          </p:cNvSpPr>
          <p:nvPr>
            <p:ph type="body" sz="quarter" idx="15"/>
          </p:nvPr>
        </p:nvSpPr>
        <p:spPr>
          <a:xfrm>
            <a:off x="338981" y="288211"/>
            <a:ext cx="5004543" cy="190011"/>
          </a:xfrm>
        </p:spPr>
        <p:txBody>
          <a:bodyPr lIns="0"/>
          <a:lstStyle/>
          <a:p>
            <a:r>
              <a:rPr lang="en-US" dirty="0"/>
              <a:t>How to create or fix your Built Asset Register</a:t>
            </a:r>
          </a:p>
          <a:p>
            <a:endParaRPr lang="en-GB" dirty="0"/>
          </a:p>
        </p:txBody>
      </p:sp>
      <p:sp>
        <p:nvSpPr>
          <p:cNvPr id="53" name="Text Placeholder 3">
            <a:extLst>
              <a:ext uri="{FF2B5EF4-FFF2-40B4-BE49-F238E27FC236}">
                <a16:creationId xmlns:a16="http://schemas.microsoft.com/office/drawing/2014/main" id="{60125DFD-8DBF-6A08-24D4-4D3C0F41DCC4}"/>
              </a:ext>
            </a:extLst>
          </p:cNvPr>
          <p:cNvSpPr txBox="1">
            <a:spLocks/>
          </p:cNvSpPr>
          <p:nvPr/>
        </p:nvSpPr>
        <p:spPr>
          <a:xfrm>
            <a:off x="725713" y="3954479"/>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Insulation</a:t>
            </a:r>
          </a:p>
        </p:txBody>
      </p:sp>
      <p:cxnSp>
        <p:nvCxnSpPr>
          <p:cNvPr id="54" name="Straight Connector 53">
            <a:extLst>
              <a:ext uri="{FF2B5EF4-FFF2-40B4-BE49-F238E27FC236}">
                <a16:creationId xmlns:a16="http://schemas.microsoft.com/office/drawing/2014/main" id="{7419FCB9-4853-8E9F-DEEC-685DB1D7E83A}"/>
              </a:ext>
            </a:extLst>
          </p:cNvPr>
          <p:cNvCxnSpPr>
            <a:cxnSpLocks/>
            <a:stCxn id="53" idx="1"/>
          </p:cNvCxnSpPr>
          <p:nvPr/>
        </p:nvCxnSpPr>
        <p:spPr>
          <a:xfrm flipH="1">
            <a:off x="569119" y="4136554"/>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pic>
        <p:nvPicPr>
          <p:cNvPr id="56" name="Graphic 55">
            <a:extLst>
              <a:ext uri="{FF2B5EF4-FFF2-40B4-BE49-F238E27FC236}">
                <a16:creationId xmlns:a16="http://schemas.microsoft.com/office/drawing/2014/main" id="{9CEBC3A3-32F3-5800-C2C2-EAFF58C904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8627" y="1434926"/>
            <a:ext cx="3497580" cy="466344"/>
          </a:xfrm>
          <a:prstGeom prst="rect">
            <a:avLst/>
          </a:prstGeom>
        </p:spPr>
      </p:pic>
      <p:cxnSp>
        <p:nvCxnSpPr>
          <p:cNvPr id="57" name="Straight Connector 56">
            <a:extLst>
              <a:ext uri="{FF2B5EF4-FFF2-40B4-BE49-F238E27FC236}">
                <a16:creationId xmlns:a16="http://schemas.microsoft.com/office/drawing/2014/main" id="{086480B6-1DB4-C89F-298C-B80A0DFC8CE8}"/>
              </a:ext>
            </a:extLst>
          </p:cNvPr>
          <p:cNvCxnSpPr>
            <a:cxnSpLocks/>
          </p:cNvCxnSpPr>
          <p:nvPr/>
        </p:nvCxnSpPr>
        <p:spPr>
          <a:xfrm>
            <a:off x="4618765" y="1764993"/>
            <a:ext cx="0" cy="3290381"/>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pic>
        <p:nvPicPr>
          <p:cNvPr id="58" name="Graphic 57">
            <a:extLst>
              <a:ext uri="{FF2B5EF4-FFF2-40B4-BE49-F238E27FC236}">
                <a16:creationId xmlns:a16="http://schemas.microsoft.com/office/drawing/2014/main" id="{E594CCD5-CB90-EC52-6832-01EEC16C9D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8627" y="1434927"/>
            <a:ext cx="2774149" cy="465230"/>
          </a:xfrm>
          <a:prstGeom prst="rect">
            <a:avLst/>
          </a:prstGeom>
        </p:spPr>
      </p:pic>
      <p:sp>
        <p:nvSpPr>
          <p:cNvPr id="59" name="Text Placeholder 3">
            <a:extLst>
              <a:ext uri="{FF2B5EF4-FFF2-40B4-BE49-F238E27FC236}">
                <a16:creationId xmlns:a16="http://schemas.microsoft.com/office/drawing/2014/main" id="{D440C7A2-8621-A96E-3DC4-25D610B947EF}"/>
              </a:ext>
            </a:extLst>
          </p:cNvPr>
          <p:cNvSpPr txBox="1">
            <a:spLocks/>
          </p:cNvSpPr>
          <p:nvPr/>
        </p:nvSpPr>
        <p:spPr>
          <a:xfrm>
            <a:off x="4775359" y="2118391"/>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Ventilation plant</a:t>
            </a:r>
          </a:p>
        </p:txBody>
      </p:sp>
      <p:cxnSp>
        <p:nvCxnSpPr>
          <p:cNvPr id="60" name="Straight Connector 59">
            <a:extLst>
              <a:ext uri="{FF2B5EF4-FFF2-40B4-BE49-F238E27FC236}">
                <a16:creationId xmlns:a16="http://schemas.microsoft.com/office/drawing/2014/main" id="{3696116B-5EE5-33A6-408E-5C32D834F447}"/>
              </a:ext>
            </a:extLst>
          </p:cNvPr>
          <p:cNvCxnSpPr>
            <a:cxnSpLocks/>
            <a:stCxn id="59" idx="1"/>
          </p:cNvCxnSpPr>
          <p:nvPr/>
        </p:nvCxnSpPr>
        <p:spPr>
          <a:xfrm flipH="1">
            <a:off x="4618765" y="2300466"/>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61" name="Text Placeholder 3">
            <a:extLst>
              <a:ext uri="{FF2B5EF4-FFF2-40B4-BE49-F238E27FC236}">
                <a16:creationId xmlns:a16="http://schemas.microsoft.com/office/drawing/2014/main" id="{85A384A5-F427-A342-8F2D-8D40E9965964}"/>
              </a:ext>
            </a:extLst>
          </p:cNvPr>
          <p:cNvSpPr txBox="1">
            <a:spLocks/>
          </p:cNvSpPr>
          <p:nvPr/>
        </p:nvSpPr>
        <p:spPr>
          <a:xfrm>
            <a:off x="4775359" y="2577801"/>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Ductwork</a:t>
            </a:r>
          </a:p>
        </p:txBody>
      </p:sp>
      <p:cxnSp>
        <p:nvCxnSpPr>
          <p:cNvPr id="62" name="Straight Connector 61">
            <a:extLst>
              <a:ext uri="{FF2B5EF4-FFF2-40B4-BE49-F238E27FC236}">
                <a16:creationId xmlns:a16="http://schemas.microsoft.com/office/drawing/2014/main" id="{1EE5E003-E05A-277E-031F-8679BC96B8A8}"/>
              </a:ext>
            </a:extLst>
          </p:cNvPr>
          <p:cNvCxnSpPr>
            <a:cxnSpLocks/>
            <a:stCxn id="61" idx="1"/>
          </p:cNvCxnSpPr>
          <p:nvPr/>
        </p:nvCxnSpPr>
        <p:spPr>
          <a:xfrm flipH="1">
            <a:off x="4618765" y="2759876"/>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63" name="Text Placeholder 3">
            <a:extLst>
              <a:ext uri="{FF2B5EF4-FFF2-40B4-BE49-F238E27FC236}">
                <a16:creationId xmlns:a16="http://schemas.microsoft.com/office/drawing/2014/main" id="{84F9ED1D-E86E-9BDF-1177-1432EAEB5649}"/>
              </a:ext>
            </a:extLst>
          </p:cNvPr>
          <p:cNvSpPr txBox="1">
            <a:spLocks/>
          </p:cNvSpPr>
          <p:nvPr/>
        </p:nvSpPr>
        <p:spPr>
          <a:xfrm>
            <a:off x="4775359" y="3037211"/>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Controls</a:t>
            </a:r>
          </a:p>
        </p:txBody>
      </p:sp>
      <p:cxnSp>
        <p:nvCxnSpPr>
          <p:cNvPr id="64" name="Straight Connector 63">
            <a:extLst>
              <a:ext uri="{FF2B5EF4-FFF2-40B4-BE49-F238E27FC236}">
                <a16:creationId xmlns:a16="http://schemas.microsoft.com/office/drawing/2014/main" id="{F69BF5A1-D605-5DFF-F94B-3599F2C17529}"/>
              </a:ext>
            </a:extLst>
          </p:cNvPr>
          <p:cNvCxnSpPr>
            <a:cxnSpLocks/>
            <a:stCxn id="63" idx="1"/>
          </p:cNvCxnSpPr>
          <p:nvPr/>
        </p:nvCxnSpPr>
        <p:spPr>
          <a:xfrm flipH="1">
            <a:off x="4618765" y="3219286"/>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65" name="Text Placeholder 4">
            <a:extLst>
              <a:ext uri="{FF2B5EF4-FFF2-40B4-BE49-F238E27FC236}">
                <a16:creationId xmlns:a16="http://schemas.microsoft.com/office/drawing/2014/main" id="{52AA35C4-CBE5-A60A-F93C-3D4CFE4E0320}"/>
              </a:ext>
            </a:extLst>
          </p:cNvPr>
          <p:cNvSpPr txBox="1">
            <a:spLocks/>
          </p:cNvSpPr>
          <p:nvPr/>
        </p:nvSpPr>
        <p:spPr>
          <a:xfrm>
            <a:off x="4903363" y="1501393"/>
            <a:ext cx="2669873" cy="301904"/>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200" kern="1200" spc="300">
                <a:solidFill>
                  <a:srgbClr val="015C71"/>
                </a:solidFill>
                <a:latin typeface="Urbanist" panose="020B0A04040200000203" pitchFamily="34" charset="0"/>
                <a:ea typeface="Urbanist" panose="020B0A04040200000203" pitchFamily="34" charset="0"/>
                <a:cs typeface="Urbanist"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spc="0" dirty="0">
                <a:solidFill>
                  <a:schemeClr val="bg1"/>
                </a:solidFill>
              </a:rPr>
              <a:t>Ventilation Systems</a:t>
            </a:r>
            <a:endParaRPr lang="en-GB" sz="2000" b="1" spc="0" dirty="0">
              <a:solidFill>
                <a:schemeClr val="bg1"/>
              </a:solidFill>
            </a:endParaRPr>
          </a:p>
        </p:txBody>
      </p:sp>
      <p:sp>
        <p:nvSpPr>
          <p:cNvPr id="66" name="Text Placeholder 3">
            <a:extLst>
              <a:ext uri="{FF2B5EF4-FFF2-40B4-BE49-F238E27FC236}">
                <a16:creationId xmlns:a16="http://schemas.microsoft.com/office/drawing/2014/main" id="{7BE6FAB8-3AB0-6C2F-E220-BB7F9288BC97}"/>
              </a:ext>
            </a:extLst>
          </p:cNvPr>
          <p:cNvSpPr txBox="1">
            <a:spLocks/>
          </p:cNvSpPr>
          <p:nvPr/>
        </p:nvSpPr>
        <p:spPr>
          <a:xfrm>
            <a:off x="4775359" y="3493796"/>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Refrigeration</a:t>
            </a:r>
          </a:p>
        </p:txBody>
      </p:sp>
      <p:cxnSp>
        <p:nvCxnSpPr>
          <p:cNvPr id="67" name="Straight Connector 66">
            <a:extLst>
              <a:ext uri="{FF2B5EF4-FFF2-40B4-BE49-F238E27FC236}">
                <a16:creationId xmlns:a16="http://schemas.microsoft.com/office/drawing/2014/main" id="{99083920-3C79-2839-83DE-1B6ABC219B20}"/>
              </a:ext>
            </a:extLst>
          </p:cNvPr>
          <p:cNvCxnSpPr>
            <a:cxnSpLocks/>
            <a:stCxn id="66" idx="1"/>
          </p:cNvCxnSpPr>
          <p:nvPr/>
        </p:nvCxnSpPr>
        <p:spPr>
          <a:xfrm flipH="1">
            <a:off x="4618765" y="3675871"/>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68" name="Text Placeholder 3">
            <a:extLst>
              <a:ext uri="{FF2B5EF4-FFF2-40B4-BE49-F238E27FC236}">
                <a16:creationId xmlns:a16="http://schemas.microsoft.com/office/drawing/2014/main" id="{72B1FBE9-790E-064A-7C2D-250C28667FFC}"/>
              </a:ext>
            </a:extLst>
          </p:cNvPr>
          <p:cNvSpPr txBox="1">
            <a:spLocks/>
          </p:cNvSpPr>
          <p:nvPr/>
        </p:nvSpPr>
        <p:spPr>
          <a:xfrm>
            <a:off x="4775359" y="3954479"/>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Cooling towers</a:t>
            </a:r>
          </a:p>
        </p:txBody>
      </p:sp>
      <p:cxnSp>
        <p:nvCxnSpPr>
          <p:cNvPr id="69" name="Straight Connector 68">
            <a:extLst>
              <a:ext uri="{FF2B5EF4-FFF2-40B4-BE49-F238E27FC236}">
                <a16:creationId xmlns:a16="http://schemas.microsoft.com/office/drawing/2014/main" id="{F0C804D3-C496-2CAF-3E1E-58720681865D}"/>
              </a:ext>
            </a:extLst>
          </p:cNvPr>
          <p:cNvCxnSpPr>
            <a:cxnSpLocks/>
            <a:stCxn id="68" idx="1"/>
          </p:cNvCxnSpPr>
          <p:nvPr/>
        </p:nvCxnSpPr>
        <p:spPr>
          <a:xfrm flipH="1">
            <a:off x="4618765" y="4136554"/>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70" name="Text Placeholder 3">
            <a:extLst>
              <a:ext uri="{FF2B5EF4-FFF2-40B4-BE49-F238E27FC236}">
                <a16:creationId xmlns:a16="http://schemas.microsoft.com/office/drawing/2014/main" id="{38AD34D1-FD2A-B5AE-F916-6F00395F7C39}"/>
              </a:ext>
            </a:extLst>
          </p:cNvPr>
          <p:cNvSpPr txBox="1">
            <a:spLocks/>
          </p:cNvSpPr>
          <p:nvPr/>
        </p:nvSpPr>
        <p:spPr>
          <a:xfrm>
            <a:off x="4775359" y="4415161"/>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Compressors</a:t>
            </a:r>
          </a:p>
        </p:txBody>
      </p:sp>
      <p:cxnSp>
        <p:nvCxnSpPr>
          <p:cNvPr id="71" name="Straight Connector 70">
            <a:extLst>
              <a:ext uri="{FF2B5EF4-FFF2-40B4-BE49-F238E27FC236}">
                <a16:creationId xmlns:a16="http://schemas.microsoft.com/office/drawing/2014/main" id="{DFE84EC2-CF23-AC8E-0934-8BBF76CB22F5}"/>
              </a:ext>
            </a:extLst>
          </p:cNvPr>
          <p:cNvCxnSpPr>
            <a:cxnSpLocks/>
            <a:stCxn id="70" idx="1"/>
          </p:cNvCxnSpPr>
          <p:nvPr/>
        </p:nvCxnSpPr>
        <p:spPr>
          <a:xfrm flipH="1">
            <a:off x="4618765" y="4597236"/>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
        <p:nvSpPr>
          <p:cNvPr id="72" name="Text Placeholder 3">
            <a:extLst>
              <a:ext uri="{FF2B5EF4-FFF2-40B4-BE49-F238E27FC236}">
                <a16:creationId xmlns:a16="http://schemas.microsoft.com/office/drawing/2014/main" id="{9ED7AB2A-89AB-1AB8-245E-F135EF8C6DEE}"/>
              </a:ext>
            </a:extLst>
          </p:cNvPr>
          <p:cNvSpPr txBox="1">
            <a:spLocks/>
          </p:cNvSpPr>
          <p:nvPr/>
        </p:nvSpPr>
        <p:spPr>
          <a:xfrm>
            <a:off x="4775359" y="4873299"/>
            <a:ext cx="3110847" cy="364150"/>
          </a:xfrm>
          <a:prstGeom prst="rect">
            <a:avLst/>
          </a:prstGeom>
          <a:solidFill>
            <a:srgbClr val="42A1AD"/>
          </a:solidFill>
        </p:spPr>
        <p:txBody>
          <a:bodyPr lIns="137160" tIns="0" rIns="0" bIns="0" numCol="1" spcCol="274320" anchor="ctr" anchorCtr="0"/>
          <a:lstStyle>
            <a:lvl1pPr marL="0" indent="0" algn="l" defTabSz="914400" rtl="0" eaLnBrk="1" latinLnBrk="0" hangingPunct="1">
              <a:lnSpc>
                <a:spcPct val="150000"/>
              </a:lnSpc>
              <a:spcBef>
                <a:spcPts val="1000"/>
              </a:spcBef>
              <a:buFont typeface="Arial" panose="020B0604020202020204" pitchFamily="34" charset="0"/>
              <a:buNone/>
              <a:defRPr sz="1200" kern="1200">
                <a:solidFill>
                  <a:srgbClr val="015C71"/>
                </a:solidFill>
                <a:latin typeface="Urbanist Medium" panose="020B0A04040200000203" pitchFamily="34" charset="0"/>
                <a:ea typeface="Urbanist Medium" panose="020B0A04040200000203" pitchFamily="34" charset="0"/>
                <a:cs typeface="Urbanist Medium" panose="020B0A0404020000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Urbanist Medium" panose="020B0A04040200000203" pitchFamily="34" charset="0"/>
                <a:ea typeface="Urbanist Medium" panose="020B0A04040200000203" pitchFamily="34" charset="0"/>
                <a:cs typeface="Urbanist Medium"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1ADBF"/>
              </a:buClr>
            </a:pPr>
            <a:r>
              <a:rPr lang="en-US" sz="1400" dirty="0">
                <a:solidFill>
                  <a:schemeClr val="bg1"/>
                </a:solidFill>
              </a:rPr>
              <a:t>Insulation</a:t>
            </a:r>
          </a:p>
        </p:txBody>
      </p:sp>
      <p:cxnSp>
        <p:nvCxnSpPr>
          <p:cNvPr id="73" name="Straight Connector 72">
            <a:extLst>
              <a:ext uri="{FF2B5EF4-FFF2-40B4-BE49-F238E27FC236}">
                <a16:creationId xmlns:a16="http://schemas.microsoft.com/office/drawing/2014/main" id="{9B6A0106-474A-C8B9-1899-5C18DA376918}"/>
              </a:ext>
            </a:extLst>
          </p:cNvPr>
          <p:cNvCxnSpPr>
            <a:cxnSpLocks/>
            <a:stCxn id="72" idx="1"/>
          </p:cNvCxnSpPr>
          <p:nvPr/>
        </p:nvCxnSpPr>
        <p:spPr>
          <a:xfrm flipH="1">
            <a:off x="4618765" y="5055374"/>
            <a:ext cx="156594" cy="0"/>
          </a:xfrm>
          <a:prstGeom prst="line">
            <a:avLst/>
          </a:prstGeom>
          <a:ln>
            <a:solidFill>
              <a:srgbClr val="015C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959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5CEB1-CCE7-3754-2AB0-455B2A728938}"/>
            </a:ext>
          </a:extLst>
        </p:cNvPr>
        <p:cNvGrpSpPr/>
        <p:nvPr/>
      </p:nvGrpSpPr>
      <p:grpSpPr>
        <a:xfrm>
          <a:off x="0" y="0"/>
          <a:ext cx="0" cy="0"/>
          <a:chOff x="0" y="0"/>
          <a:chExt cx="0" cy="0"/>
        </a:xfrm>
      </p:grpSpPr>
      <p:pic>
        <p:nvPicPr>
          <p:cNvPr id="4" name="Asset register example">
            <a:hlinkClick r:id="" action="ppaction://media"/>
            <a:extLst>
              <a:ext uri="{FF2B5EF4-FFF2-40B4-BE49-F238E27FC236}">
                <a16:creationId xmlns:a16="http://schemas.microsoft.com/office/drawing/2014/main" id="{B7B9D42A-E0FA-B5B8-8656-C2FB59A7B9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8833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FG20 Powerpoint 2024.potx" id="{CCDD36F3-518C-40CE-AAFD-0729F6A391D9}" vid="{7FF91434-6435-4AFF-A620-C8CD214931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8fb6154-a499-4db0-ae30-f04aa2ef8511">
      <UserInfo>
        <DisplayName>David Sowerby</DisplayName>
        <AccountId>25</AccountId>
        <AccountType/>
      </UserInfo>
      <UserInfo>
        <DisplayName>Victoria Fleming</DisplayName>
        <AccountId>663</AccountId>
        <AccountType/>
      </UserInfo>
      <UserInfo>
        <DisplayName>Alex Marcinkowski</DisplayName>
        <AccountId>886</AccountId>
        <AccountType/>
      </UserInfo>
    </SharedWithUsers>
    <lcf76f155ced4ddcb4097134ff3c332f xmlns="e0a75071-f194-413a-9690-f810ccd3bb66">
      <Terms xmlns="http://schemas.microsoft.com/office/infopath/2007/PartnerControls"/>
    </lcf76f155ced4ddcb4097134ff3c332f>
    <TaxCatchAll xmlns="68fb6154-a499-4db0-ae30-f04aa2ef851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0B0B8A2111474F806B1D896A9DD549" ma:contentTypeVersion="18" ma:contentTypeDescription="Create a new document." ma:contentTypeScope="" ma:versionID="3fe9757e6c095beba4a950a9b120bd3d">
  <xsd:schema xmlns:xsd="http://www.w3.org/2001/XMLSchema" xmlns:xs="http://www.w3.org/2001/XMLSchema" xmlns:p="http://schemas.microsoft.com/office/2006/metadata/properties" xmlns:ns2="e0a75071-f194-413a-9690-f810ccd3bb66" xmlns:ns3="68fb6154-a499-4db0-ae30-f04aa2ef8511" targetNamespace="http://schemas.microsoft.com/office/2006/metadata/properties" ma:root="true" ma:fieldsID="9742fc09c1a255316eb048e89bf827bb" ns2:_="" ns3:_="">
    <xsd:import namespace="e0a75071-f194-413a-9690-f810ccd3bb66"/>
    <xsd:import namespace="68fb6154-a499-4db0-ae30-f04aa2ef851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LengthInSecond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a75071-f194-413a-9690-f810ccd3bb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b2e4ea9-4862-4b7c-960d-effb38c7ec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fb6154-a499-4db0-ae30-f04aa2ef851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e2ba980-a0f6-4799-ad84-bab9ded67834}" ma:internalName="TaxCatchAll" ma:showField="CatchAllData" ma:web="68fb6154-a499-4db0-ae30-f04aa2ef85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E3EAC9-DDEC-4DAA-9E8B-67F8600B6958}">
  <ds:schemaRefs>
    <ds:schemaRef ds:uri="68fb6154-a499-4db0-ae30-f04aa2ef8511"/>
    <ds:schemaRef ds:uri="e0a75071-f194-413a-9690-f810ccd3bb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2D3F7CE-3041-47FB-AB46-C72DEFB873F1}"/>
</file>

<file path=customXml/itemProps3.xml><?xml version="1.0" encoding="utf-8"?>
<ds:datastoreItem xmlns:ds="http://schemas.openxmlformats.org/officeDocument/2006/customXml" ds:itemID="{20C23C53-F301-4CAC-8747-E9EBE27187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SFG20-Standard_PowerPoint_Template</Template>
  <TotalTime>647</TotalTime>
  <Words>2474</Words>
  <Application>Microsoft Office PowerPoint</Application>
  <PresentationFormat>Widescreen</PresentationFormat>
  <Paragraphs>283</Paragraphs>
  <Slides>10</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Urbanist</vt:lpstr>
      <vt:lpstr>Urbanist Light</vt:lpstr>
      <vt:lpstr>Urbanist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Weber</dc:creator>
  <cp:lastModifiedBy>Alexandra Hankinson</cp:lastModifiedBy>
  <cp:revision>12</cp:revision>
  <dcterms:created xsi:type="dcterms:W3CDTF">2025-02-25T10:02:28Z</dcterms:created>
  <dcterms:modified xsi:type="dcterms:W3CDTF">2025-03-18T14:49:22Z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0x010100730B0B8A2111474F806B1D896A9DD549</vt:lpwstr>
  </property>
  <property fmtid="{D5CDD505-2E9C-101B-9397-08002B2CF9AE}" pid="3" name="MediaServiceImageTags">
    <vt:lpwstr/>
  </property>
</Properties>
</file>